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>
  <p:sldMasterIdLst>
    <p:sldMasterId id="2147483766" r:id="rId4"/>
    <p:sldMasterId id="2147483886" r:id="rId5"/>
  </p:sldMasterIdLst>
  <p:notesMasterIdLst>
    <p:notesMasterId r:id="rId9"/>
  </p:notesMasterIdLst>
  <p:handoutMasterIdLst>
    <p:handoutMasterId r:id="rId10"/>
  </p:handoutMasterIdLst>
  <p:sldIdLst>
    <p:sldId id="1525" r:id="rId6"/>
    <p:sldId id="1528" r:id="rId7"/>
    <p:sldId id="1529" r:id="rId8"/>
  </p:sldIdLst>
  <p:sldSz cx="9151938" cy="5148263"/>
  <p:notesSz cx="6797675" cy="9926638"/>
  <p:embeddedFontLst>
    <p:embeddedFont>
      <p:font typeface="Calibri Light" panose="020F0302020204030204" pitchFamily="34" charset="0"/>
      <p:regular r:id="rId11"/>
      <p:italic r:id="rId12"/>
    </p:embeddedFont>
    <p:embeddedFont>
      <p:font typeface="Rosatom" panose="020B0503040504020204" pitchFamily="34" charset="-52"/>
      <p:regular r:id="rId13"/>
      <p:bold r:id="rId14"/>
      <p:italic r:id="rId15"/>
    </p:embeddedFont>
    <p:embeddedFont>
      <p:font typeface="Calibri" panose="020F0502020204030204" pitchFamily="34" charset="0"/>
      <p:regular r:id="rId16"/>
      <p:bold r:id="rId17"/>
      <p:italic r:id="rId18"/>
      <p:boldItalic r:id="rId19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3" orient="horz" pos="2982" userDrawn="1">
          <p15:clr>
            <a:srgbClr val="A4A3A4"/>
          </p15:clr>
        </p15:guide>
        <p15:guide id="4" pos="5332" userDrawn="1">
          <p15:clr>
            <a:srgbClr val="A4A3A4"/>
          </p15:clr>
        </p15:guide>
        <p15:guide id="6" orient="horz" pos="1304" userDrawn="1">
          <p15:clr>
            <a:srgbClr val="A4A3A4"/>
          </p15:clr>
        </p15:guide>
        <p15:guide id="7" orient="horz" pos="170" userDrawn="1">
          <p15:clr>
            <a:srgbClr val="A4A3A4"/>
          </p15:clr>
        </p15:guide>
        <p15:guide id="8" orient="horz" pos="578" userDrawn="1">
          <p15:clr>
            <a:srgbClr val="A4A3A4"/>
          </p15:clr>
        </p15:guide>
        <p15:guide id="9" orient="horz" pos="3209" userDrawn="1">
          <p15:clr>
            <a:srgbClr val="A4A3A4"/>
          </p15:clr>
        </p15:guide>
        <p15:guide id="10" orient="horz" pos="1939" userDrawn="1">
          <p15:clr>
            <a:srgbClr val="A4A3A4"/>
          </p15:clr>
        </p15:guide>
        <p15:guide id="11" pos="252" userDrawn="1">
          <p15:clr>
            <a:srgbClr val="A4A3A4"/>
          </p15:clr>
        </p15:guide>
        <p15:guide id="12" pos="298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Пользователь" initials="П" lastIdx="12" clrIdx="0">
    <p:extLst>
      <p:ext uri="{19B8F6BF-5375-455C-9EA6-DF929625EA0E}">
        <p15:presenceInfo xmlns:p15="http://schemas.microsoft.com/office/powerpoint/2012/main" userId="Пользователь" providerId="None"/>
      </p:ext>
    </p:extLst>
  </p:cmAuthor>
  <p:cmAuthor id="2" name="UserMPGU" initials="U" lastIdx="0" clrIdx="1">
    <p:extLst>
      <p:ext uri="{19B8F6BF-5375-455C-9EA6-DF929625EA0E}">
        <p15:presenceInfo xmlns:p15="http://schemas.microsoft.com/office/powerpoint/2012/main" userId="UserMPGU" providerId="None"/>
      </p:ext>
    </p:extLst>
  </p:cmAuthor>
  <p:cmAuthor id="3" name="Артем Игнатьев" initials="АИ" lastIdx="1" clrIdx="2">
    <p:extLst>
      <p:ext uri="{19B8F6BF-5375-455C-9EA6-DF929625EA0E}">
        <p15:presenceInfo xmlns:p15="http://schemas.microsoft.com/office/powerpoint/2012/main" userId="8904590ffa973963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BE8B5"/>
    <a:srgbClr val="203864"/>
    <a:srgbClr val="44546A"/>
    <a:srgbClr val="C4AC54"/>
    <a:srgbClr val="61B8D5"/>
    <a:srgbClr val="287BBF"/>
    <a:srgbClr val="4291CE"/>
    <a:srgbClr val="3E8AC8"/>
    <a:srgbClr val="3881B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Светлый стиль 1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FD0F851-EC5A-4D38-B0AD-8093EC10F338}" styleName="Светлый стиль 1 —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EB344D84-9AFB-497E-A393-DC336BA19D2E}" styleName="Средний стиль 3 — акцент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361" autoAdjust="0"/>
    <p:restoredTop sz="95407" autoAdjust="0"/>
  </p:normalViewPr>
  <p:slideViewPr>
    <p:cSldViewPr>
      <p:cViewPr varScale="1">
        <p:scale>
          <a:sx n="134" d="100"/>
          <a:sy n="134" d="100"/>
        </p:scale>
        <p:origin x="966" y="96"/>
      </p:cViewPr>
      <p:guideLst>
        <p:guide orient="horz" pos="2982"/>
        <p:guide pos="5332"/>
        <p:guide orient="horz" pos="1304"/>
        <p:guide orient="horz" pos="170"/>
        <p:guide orient="horz" pos="578"/>
        <p:guide orient="horz" pos="3209"/>
        <p:guide orient="horz" pos="1939"/>
        <p:guide pos="252"/>
        <p:guide pos="298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50" d="100"/>
        <a:sy n="15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88" d="100"/>
          <a:sy n="88" d="100"/>
        </p:scale>
        <p:origin x="3822" y="72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font" Target="fonts/font3.fntdata"/><Relationship Id="rId18" Type="http://schemas.openxmlformats.org/officeDocument/2006/relationships/font" Target="fonts/font8.fntdata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2.xml"/><Relationship Id="rId12" Type="http://schemas.openxmlformats.org/officeDocument/2006/relationships/font" Target="fonts/font2.fntdata"/><Relationship Id="rId17" Type="http://schemas.openxmlformats.org/officeDocument/2006/relationships/font" Target="fonts/font7.fntdata"/><Relationship Id="rId2" Type="http://schemas.openxmlformats.org/officeDocument/2006/relationships/customXml" Target="../customXml/item2.xml"/><Relationship Id="rId16" Type="http://schemas.openxmlformats.org/officeDocument/2006/relationships/font" Target="fonts/font6.fntdata"/><Relationship Id="rId20" Type="http://schemas.openxmlformats.org/officeDocument/2006/relationships/commentAuthors" Target="comment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font" Target="fonts/font1.fntdata"/><Relationship Id="rId24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5" Type="http://schemas.openxmlformats.org/officeDocument/2006/relationships/font" Target="fonts/font5.fntdata"/><Relationship Id="rId23" Type="http://schemas.openxmlformats.org/officeDocument/2006/relationships/theme" Target="theme/theme1.xml"/><Relationship Id="rId10" Type="http://schemas.openxmlformats.org/officeDocument/2006/relationships/handoutMaster" Target="handoutMasters/handoutMaster1.xml"/><Relationship Id="rId19" Type="http://schemas.openxmlformats.org/officeDocument/2006/relationships/font" Target="fonts/font9.fntdata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font" Target="fonts/font4.fntdata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86DCCD-FB14-4FA8-B1C2-D065E82645DF}" type="datetimeFigureOut">
              <a:rPr lang="ru-RU" smtClean="0"/>
              <a:t>15.02.2025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8D96E1-DF61-4A53-9932-3DFD8899BB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054848"/>
      </p:ext>
    </p:extLst>
  </p:cSld>
  <p:clrMap bg1="lt1" tx1="dk1" bg2="lt2" tx2="dk2" accent1="accent1" accent2="accent2" accent3="accent3" accent4="accent4" accent5="accent5" accent6="accent6" hlink="hlink" folHlink="folHlink"/>
  <p:hf sldNum="0"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084D8A-822D-488E-8D1C-8C90CBE022BE}" type="datetimeFigureOut">
              <a:rPr lang="ru-RU" smtClean="0"/>
              <a:t>15.02.2025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F70B7F-3432-4DBE-B821-B38A127FB2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9202203"/>
      </p:ext>
    </p:extLst>
  </p:cSld>
  <p:clrMap bg1="lt1" tx1="dk1" bg2="lt2" tx2="dk2" accent1="accent1" accent2="accent2" accent3="accent3" accent4="accent4" accent5="accent5" accent6="accent6" hlink="hlink" folHlink="folHlink"/>
  <p:hf sldNum="0"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683362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7231667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7" orient="horz" pos="2982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714445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.svg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sv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89BD3935-24F2-4204-B113-266E6D99481B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8535220" y="0"/>
            <a:ext cx="616718" cy="5148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22484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5" r:id="rId1"/>
    <p:sldLayoutId id="2147483888" r:id="rId2"/>
  </p:sldLayoutIdLst>
  <p:hf sldNum="0" hdr="0" ftr="0" dt="0"/>
  <p:txStyles>
    <p:titleStyle>
      <a:lvl1pPr algn="l" defTabSz="686417" rtl="0" eaLnBrk="1" latinLnBrk="0" hangingPunct="1">
        <a:lnSpc>
          <a:spcPct val="90000"/>
        </a:lnSpc>
        <a:spcBef>
          <a:spcPct val="0"/>
        </a:spcBef>
        <a:buNone/>
        <a:defRPr sz="330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604" indent="-171604" algn="l" defTabSz="686417" rtl="0" eaLnBrk="1" latinLnBrk="0" hangingPunct="1">
        <a:lnSpc>
          <a:spcPct val="90000"/>
        </a:lnSpc>
        <a:spcBef>
          <a:spcPts val="751"/>
        </a:spcBef>
        <a:buFont typeface="Arial" panose="020B0604020202020204" pitchFamily="34" charset="0"/>
        <a:buChar char="•"/>
        <a:defRPr sz="2102" kern="1200">
          <a:solidFill>
            <a:schemeClr val="tx1"/>
          </a:solidFill>
          <a:latin typeface="+mn-lt"/>
          <a:ea typeface="+mn-ea"/>
          <a:cs typeface="+mn-cs"/>
        </a:defRPr>
      </a:lvl1pPr>
      <a:lvl2pPr marL="514813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2" kern="1200">
          <a:solidFill>
            <a:schemeClr val="tx1"/>
          </a:solidFill>
          <a:latin typeface="+mn-lt"/>
          <a:ea typeface="+mn-ea"/>
          <a:cs typeface="+mn-cs"/>
        </a:defRPr>
      </a:lvl2pPr>
      <a:lvl3pPr marL="858022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1" kern="1200">
          <a:solidFill>
            <a:schemeClr val="tx1"/>
          </a:solidFill>
          <a:latin typeface="+mn-lt"/>
          <a:ea typeface="+mn-ea"/>
          <a:cs typeface="+mn-cs"/>
        </a:defRPr>
      </a:lvl3pPr>
      <a:lvl4pPr marL="1201230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544439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887647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230856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574065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917273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1pPr>
      <a:lvl2pPr marL="343209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2pPr>
      <a:lvl3pPr marL="686417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3pPr>
      <a:lvl4pPr marL="1029626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372834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716043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059252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402460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745669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621" userDrawn="1">
          <p15:clr>
            <a:srgbClr val="F26B43"/>
          </p15:clr>
        </p15:guide>
        <p15:guide id="2" pos="2882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94638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94638" cy="32670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4772025"/>
            <a:ext cx="2058988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C61045-455F-4908-887A-6B56DA053D49}" type="datetimeFigureOut">
              <a:rPr lang="ru-RU" smtClean="0"/>
              <a:t>15.02.2025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32125" y="4772025"/>
            <a:ext cx="3087688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64300" y="4772025"/>
            <a:ext cx="2058988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696C86-B794-4C0C-ACEA-939442BF4324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B0FBF5DF-1EE4-4FCA-BFDA-7F3E37FEFDB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0" y="1"/>
            <a:ext cx="9151938" cy="627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03485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7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mailto:NA.Dorofeeva@ase-ec.ru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9C030C7-5CBA-4465-AF9B-CB97A8E866E4}"/>
              </a:ext>
            </a:extLst>
          </p:cNvPr>
          <p:cNvSpPr txBox="1"/>
          <p:nvPr/>
        </p:nvSpPr>
        <p:spPr>
          <a:xfrm>
            <a:off x="371608" y="1026136"/>
            <a:ext cx="3675534" cy="124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7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257415" indent="-257415">
              <a:buFont typeface="+mj-lt"/>
              <a:buAutoNum type="arabicPeriod"/>
              <a:defRPr/>
            </a:pPr>
            <a:r>
              <a:rPr lang="ru-RU" sz="751" dirty="0" smtClean="0">
                <a:solidFill>
                  <a:srgbClr val="002060"/>
                </a:solidFill>
              </a:rPr>
              <a:t>Отсутствие нарушений требований ОТ и ПБ.</a:t>
            </a:r>
          </a:p>
          <a:p>
            <a:pPr marL="257415" indent="-257415">
              <a:buFont typeface="+mj-lt"/>
              <a:buAutoNum type="arabicPeriod"/>
              <a:defRPr/>
            </a:pPr>
            <a:r>
              <a:rPr lang="ru-RU" sz="751" dirty="0">
                <a:solidFill>
                  <a:srgbClr val="002060"/>
                </a:solidFill>
              </a:rPr>
              <a:t>С</a:t>
            </a:r>
            <a:r>
              <a:rPr lang="ru-RU" sz="751" dirty="0" smtClean="0">
                <a:solidFill>
                  <a:srgbClr val="002060"/>
                </a:solidFill>
              </a:rPr>
              <a:t>таж </a:t>
            </a:r>
            <a:r>
              <a:rPr lang="ru-RU" sz="751" dirty="0">
                <a:solidFill>
                  <a:srgbClr val="002060"/>
                </a:solidFill>
              </a:rPr>
              <a:t>работы в отрасли не менее 1 </a:t>
            </a:r>
            <a:r>
              <a:rPr lang="ru-RU" sz="751" dirty="0" smtClean="0">
                <a:solidFill>
                  <a:srgbClr val="002060"/>
                </a:solidFill>
              </a:rPr>
              <a:t>года.</a:t>
            </a:r>
            <a:endParaRPr lang="ru-RU" sz="751" dirty="0">
              <a:solidFill>
                <a:srgbClr val="002060"/>
              </a:solidFill>
            </a:endParaRPr>
          </a:p>
          <a:p>
            <a:pPr marL="257415" indent="-257415">
              <a:buFont typeface="+mj-lt"/>
              <a:buAutoNum type="arabicPeriod"/>
              <a:defRPr/>
            </a:pPr>
            <a:r>
              <a:rPr lang="ru-RU" sz="751" dirty="0">
                <a:solidFill>
                  <a:srgbClr val="002060"/>
                </a:solidFill>
              </a:rPr>
              <a:t>О</a:t>
            </a:r>
            <a:r>
              <a:rPr lang="ru-RU" sz="751" dirty="0" smtClean="0">
                <a:solidFill>
                  <a:srgbClr val="002060"/>
                </a:solidFill>
              </a:rPr>
              <a:t>тсутствие </a:t>
            </a:r>
            <a:r>
              <a:rPr lang="ru-RU" sz="751" dirty="0">
                <a:solidFill>
                  <a:srgbClr val="002060"/>
                </a:solidFill>
              </a:rPr>
              <a:t>дисциплинарных взысканий за последний </a:t>
            </a:r>
            <a:r>
              <a:rPr lang="ru-RU" sz="751" dirty="0" smtClean="0">
                <a:solidFill>
                  <a:srgbClr val="002060"/>
                </a:solidFill>
              </a:rPr>
              <a:t>год.</a:t>
            </a:r>
            <a:endParaRPr lang="ru-RU" sz="751" dirty="0">
              <a:solidFill>
                <a:srgbClr val="002060"/>
              </a:solidFill>
            </a:endParaRPr>
          </a:p>
          <a:p>
            <a:pPr marL="257415" indent="-257415">
              <a:buFont typeface="+mj-lt"/>
              <a:buAutoNum type="arabicPeriod"/>
              <a:defRPr/>
            </a:pPr>
            <a:r>
              <a:rPr lang="ru-RU" sz="751" dirty="0">
                <a:solidFill>
                  <a:srgbClr val="002060"/>
                </a:solidFill>
              </a:rPr>
              <a:t>В</a:t>
            </a:r>
            <a:r>
              <a:rPr lang="ru-RU" sz="751" dirty="0" smtClean="0">
                <a:solidFill>
                  <a:srgbClr val="002060"/>
                </a:solidFill>
              </a:rPr>
              <a:t> </a:t>
            </a:r>
            <a:r>
              <a:rPr lang="ru-RU" sz="751" dirty="0">
                <a:solidFill>
                  <a:srgbClr val="002060"/>
                </a:solidFill>
              </a:rPr>
              <a:t>отношении работника не инициирована и не проводится служебная </a:t>
            </a:r>
            <a:r>
              <a:rPr lang="ru-RU" sz="751" dirty="0" smtClean="0">
                <a:solidFill>
                  <a:srgbClr val="002060"/>
                </a:solidFill>
              </a:rPr>
              <a:t>проверка.</a:t>
            </a:r>
            <a:endParaRPr lang="ru-RU" sz="751" dirty="0">
              <a:solidFill>
                <a:srgbClr val="002060"/>
              </a:solidFill>
            </a:endParaRPr>
          </a:p>
          <a:p>
            <a:pPr marL="257175" indent="-257175">
              <a:buFont typeface="+mj-lt"/>
              <a:buAutoNum type="arabicPeriod"/>
              <a:defRPr/>
            </a:pPr>
            <a:r>
              <a:rPr lang="ru-RU" sz="751" dirty="0">
                <a:solidFill>
                  <a:srgbClr val="002060"/>
                </a:solidFill>
              </a:rPr>
              <a:t>Н</a:t>
            </a:r>
            <a:r>
              <a:rPr lang="ru-RU" sz="751" dirty="0" smtClean="0">
                <a:solidFill>
                  <a:srgbClr val="002060"/>
                </a:solidFill>
              </a:rPr>
              <a:t>аличие </a:t>
            </a:r>
            <a:r>
              <a:rPr lang="ru-RU" sz="751" dirty="0">
                <a:solidFill>
                  <a:srgbClr val="002060"/>
                </a:solidFill>
              </a:rPr>
              <a:t>итоговой оценки эффективности деятельности «РЕКОРД» работников организаций Госкорпорации «Росатом» не ниже «С» / наличие оценки не ниже средней в организациях Партнёрских </a:t>
            </a:r>
            <a:r>
              <a:rPr lang="ru-RU" sz="751" dirty="0" smtClean="0">
                <a:solidFill>
                  <a:srgbClr val="002060"/>
                </a:solidFill>
              </a:rPr>
              <a:t>бизнесов.</a:t>
            </a:r>
            <a:endParaRPr lang="en-US" sz="751" dirty="0" smtClean="0">
              <a:solidFill>
                <a:srgbClr val="002060"/>
              </a:solidFill>
            </a:endParaRPr>
          </a:p>
          <a:p>
            <a:pPr marL="257175" indent="-257175">
              <a:buFont typeface="+mj-lt"/>
              <a:buAutoNum type="arabicPeriod"/>
              <a:defRPr/>
            </a:pPr>
            <a:r>
              <a:rPr lang="ru-RU" sz="751" dirty="0">
                <a:solidFill>
                  <a:srgbClr val="002060"/>
                </a:solidFill>
              </a:rPr>
              <a:t>Выполнение личного КПЭ не ниже 100</a:t>
            </a:r>
            <a:r>
              <a:rPr lang="ru-RU" sz="751" dirty="0" smtClean="0">
                <a:solidFill>
                  <a:srgbClr val="002060"/>
                </a:solidFill>
              </a:rPr>
              <a:t>%</a:t>
            </a:r>
            <a:r>
              <a:rPr lang="en-US" sz="751" smtClean="0">
                <a:solidFill>
                  <a:srgbClr val="002060"/>
                </a:solidFill>
              </a:rPr>
              <a:t>.</a:t>
            </a:r>
            <a:endParaRPr lang="ru-RU" sz="751" dirty="0">
              <a:solidFill>
                <a:srgbClr val="002060"/>
              </a:solidFill>
            </a:endParaRP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608" y="769876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УСЛОВИЯ УЧАСТИЯ</a:t>
            </a:r>
          </a:p>
        </p:txBody>
      </p:sp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21965" y="2068176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68644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КРИТЕРИИ ОЦЕНКИ</a:t>
            </a:r>
          </a:p>
        </p:txBody>
      </p:sp>
      <p:sp>
        <p:nvSpPr>
          <p:cNvPr id="9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41391" y="3744663"/>
            <a:ext cx="2999737" cy="358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68644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ДОПОЛНИТЕЛЬНЫЙ КРИТЕРИЙ</a:t>
            </a:r>
          </a:p>
        </p:txBody>
      </p:sp>
      <p:sp>
        <p:nvSpPr>
          <p:cNvPr id="11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21965" y="769400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68644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ДОСТИЖЕНИЕ</a:t>
            </a:r>
          </a:p>
        </p:txBody>
      </p:sp>
      <p:sp>
        <p:nvSpPr>
          <p:cNvPr id="14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608" y="2432602"/>
            <a:ext cx="3603765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ru-RU" altLang="en-US" sz="1051" kern="0" dirty="0" smtClean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ДОПОЛНИТЕЛЬНОЕ </a:t>
            </a: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УСЛОВИЕ УЧАСТИЯ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72433" y="130192"/>
            <a:ext cx="83639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solidFill>
                  <a:srgbClr val="B9A640"/>
                </a:solidFill>
                <a:latin typeface="+mj-lt"/>
                <a:cs typeface="Arial" panose="020B0604020202020204" pitchFamily="34" charset="0"/>
              </a:rPr>
              <a:t>АВАРИЙНАЯ ГОТОВНОСТЬ, РЕАГИРОВАНИЕ И СПЕЦИАЛЬНЫЕ ПЕРЕВОЗКИ</a:t>
            </a:r>
            <a:endParaRPr lang="ru-RU" sz="1100" b="1" dirty="0">
              <a:solidFill>
                <a:srgbClr val="B9A640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4444215" y="1014825"/>
            <a:ext cx="3960000" cy="216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just"/>
            <a:r>
              <a:rPr lang="af-ZA" sz="75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Реализованный проект / реализованный комплекс мероприятий / инициатива, ограниченные по времени (имеющие начало и конец) и имеющие понятные измеримые цели (необходимо описать количественные и качественные результаты достижения) или результаты деятельности, которые выходят за рамки текущего функционала, подразделения, организации или дивизиона.</a:t>
            </a:r>
            <a:endParaRPr 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9A77449C-657A-4A2E-86CB-74C2511F5AFD}"/>
              </a:ext>
            </a:extLst>
          </p:cNvPr>
          <p:cNvSpPr/>
          <p:nvPr/>
        </p:nvSpPr>
        <p:spPr>
          <a:xfrm>
            <a:off x="4444215" y="2340671"/>
            <a:ext cx="3960000" cy="106182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28600" indent="-228600" algn="just">
              <a:buFont typeface="+mj-lt"/>
              <a:buAutoNum type="arabicPeriod"/>
            </a:pPr>
            <a:r>
              <a:rPr lang="en-US" altLang="ru-RU" sz="700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Инновационность</a:t>
            </a:r>
            <a:r>
              <a:rPr lang="en-US" altLang="ru-RU" sz="7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ru-RU" sz="70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достижения</a:t>
            </a:r>
            <a:r>
              <a:rPr lang="en-US" altLang="ru-RU" sz="7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af-ZA" sz="7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Внедренная инновация / нововведение обеспечило повышение эффективности функции и ранее не применялось.</a:t>
            </a:r>
            <a:endParaRPr lang="ru-RU" sz="7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Font typeface="+mj-lt"/>
              <a:buAutoNum type="arabicPeriod"/>
            </a:pPr>
            <a:r>
              <a:rPr lang="en-US" altLang="ru-RU" sz="7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Возможность тиражирования достижения на дивизион / </a:t>
            </a:r>
            <a:r>
              <a:rPr lang="en-US" altLang="ru-RU" sz="70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отрасль</a:t>
            </a:r>
            <a:r>
              <a:rPr lang="en-US" altLang="ru-RU" sz="7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af-ZA" sz="7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Достижение распространено или может быть распространено на дивизион / отрасль.</a:t>
            </a:r>
          </a:p>
          <a:p>
            <a:pPr marL="228600" indent="-228600" algn="just">
              <a:buFont typeface="+mj-lt"/>
              <a:buAutoNum type="arabicPeriod"/>
            </a:pPr>
            <a:r>
              <a:rPr lang="en-US" altLang="ru-RU" sz="7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Вклад в обеспечение безопасности при осуществлении специальных перевозок или проведении мероприятий по предупреждению и ликвидации </a:t>
            </a:r>
            <a:r>
              <a:rPr lang="en-US" altLang="ru-RU" sz="70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последствий</a:t>
            </a:r>
            <a:r>
              <a:rPr lang="en-US" altLang="ru-RU" sz="7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ru-RU" sz="70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аварий</a:t>
            </a:r>
            <a:r>
              <a:rPr lang="en-US" altLang="ru-RU" sz="7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af-ZA" sz="7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af-ZA" sz="7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Достижение внесло значимый вклад в обеспечение безопасности при осуществлении специальных перевозок или проведении мероприятий по предупреждению и ликвидации последствий аварий.</a:t>
            </a:r>
            <a:endParaRPr lang="ru-RU" sz="7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id="{0801C32A-5AD7-47DE-A747-FD7E637BCB17}"/>
              </a:ext>
            </a:extLst>
          </p:cNvPr>
          <p:cNvSpPr/>
          <p:nvPr/>
        </p:nvSpPr>
        <p:spPr>
          <a:xfrm>
            <a:off x="4444215" y="3982937"/>
            <a:ext cx="3960000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28600" indent="-228600" algn="just">
              <a:buFontTx/>
              <a:buAutoNum type="arabicPeriod"/>
            </a:pPr>
            <a:r>
              <a:rPr lang="en-US" altLang="ru-RU" sz="7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Участие в отраслевых / дивизиональных, ПСР, общественно-значимых и </a:t>
            </a:r>
            <a:r>
              <a:rPr lang="en-US" altLang="ru-RU" sz="700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иных</a:t>
            </a:r>
            <a:r>
              <a:rPr lang="en-US" altLang="ru-RU" sz="7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ru-RU" sz="70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проектах</a:t>
            </a:r>
            <a:r>
              <a:rPr lang="en-US" altLang="ru-RU" sz="700" b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af-ZA" sz="7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Лауреат / номинант принимает активное участие в проектной деятельности, направленной на повышение эффективности осуществления специальных перевозок / аварийной готовности (реагирования</a:t>
            </a:r>
            <a:r>
              <a:rPr lang="af-ZA" sz="7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  <a:r>
              <a:rPr lang="en-US" altLang="ru-RU" sz="7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ru-RU" sz="7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371609" y="2711565"/>
            <a:ext cx="3675534" cy="207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marL="171610" indent="-171610" algn="just">
              <a:buFont typeface="+mj-lt"/>
              <a:buAutoNum type="arabicPeriod"/>
            </a:pPr>
            <a:r>
              <a:rPr lang="en-US" sz="75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Принять участие в Программе признания могут штатные работники организаций/дивизионов, осуществляющих функции «Гражданская оборона и защита населения и территорий от чрезвычайных ситуаций», «Мобилизационная подготовка и мобилизация» и «Организация специальных перевозок».
Положительные результаты личного участия участника в противоаварийных учениях, тренировках и т.п.</a:t>
            </a:r>
            <a:endParaRPr lang="ru-RU" sz="75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80863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NomineePhoto_1" descr="NomineePhoto_1"/>
          <p:cNvSpPr/>
          <p:nvPr/>
        </p:nvSpPr>
        <p:spPr>
          <a:xfrm>
            <a:off x="1102693" y="1193715"/>
            <a:ext cx="1211013" cy="1207650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5" name="TextBox 24"/>
          <p:cNvSpPr txBox="1"/>
          <p:nvPr/>
        </p:nvSpPr>
        <p:spPr>
          <a:xfrm>
            <a:off x="172433" y="130192"/>
            <a:ext cx="83639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solidFill>
                  <a:srgbClr val="B9A640"/>
                </a:solidFill>
                <a:latin typeface="+mj-lt"/>
                <a:cs typeface="Arial" panose="020B0604020202020204" pitchFamily="34" charset="0"/>
              </a:rPr>
              <a:t>АВАРИЙНАЯ ГОТОВНОСТЬ, РЕАГИРОВАНИЕ И СПЕЦИАЛЬНЫЕ ПЕРЕВОЗКИ</a:t>
            </a:r>
            <a:endParaRPr lang="ru-RU" sz="1100" b="1" dirty="0">
              <a:solidFill>
                <a:srgbClr val="B9A640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4FF35A3-22B7-DC9A-7483-E3D782F16F0D}"/>
              </a:ext>
            </a:extLst>
          </p:cNvPr>
          <p:cNvSpPr txBox="1"/>
          <p:nvPr/>
        </p:nvSpPr>
        <p:spPr>
          <a:xfrm>
            <a:off x="181128" y="530559"/>
            <a:ext cx="331472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644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  </a:t>
            </a:r>
            <a:endParaRPr lang="ru-RU" sz="8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" name="Прямая соединительная линия 5">
            <a:extLst>
              <a:ext uri="{FF2B5EF4-FFF2-40B4-BE49-F238E27FC236}">
                <a16:creationId xmlns:a16="http://schemas.microsoft.com/office/drawing/2014/main" id="{D8A7E619-9371-D2A7-6382-4AA5E379C0CE}"/>
              </a:ext>
            </a:extLst>
          </p:cNvPr>
          <p:cNvCxnSpPr>
            <a:cxnSpLocks/>
          </p:cNvCxnSpPr>
          <p:nvPr/>
        </p:nvCxnSpPr>
        <p:spPr>
          <a:xfrm>
            <a:off x="3423841" y="971262"/>
            <a:ext cx="0" cy="4032448"/>
          </a:xfrm>
          <a:prstGeom prst="line">
            <a:avLst/>
          </a:prstGeom>
          <a:ln>
            <a:solidFill>
              <a:srgbClr val="C4AC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1F573465-E315-5B41-5EF4-FB0FA56F0C8E}"/>
              </a:ext>
            </a:extLst>
          </p:cNvPr>
          <p:cNvSpPr txBox="1"/>
          <p:nvPr/>
        </p:nvSpPr>
        <p:spPr>
          <a:xfrm>
            <a:off x="3675075" y="394618"/>
            <a:ext cx="180020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Организация:</a:t>
            </a:r>
            <a:r>
              <a:rPr lang="en-US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 </a:t>
            </a:r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ru-RU" sz="50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endParaRPr lang="ru-RU" altLang="ru-RU" sz="500" dirty="0" smtClean="0">
              <a:latin typeface="+mj-lt"/>
              <a:ea typeface="Rosatom" panose="020B050304050402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alt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Дивизион</a:t>
            </a:r>
            <a:r>
              <a:rPr lang="ru-RU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:</a:t>
            </a:r>
            <a:r>
              <a:rPr lang="en-US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 </a:t>
            </a:r>
            <a:endParaRPr lang="ru-RU" sz="500" u="sng" dirty="0">
              <a:solidFill>
                <a:srgbClr val="002060"/>
              </a:solidFill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endParaRPr lang="en-US" altLang="ru-RU" sz="500" dirty="0">
              <a:latin typeface="+mj-lt"/>
              <a:ea typeface="Rosatom" panose="020B0503040504020204" pitchFamily="34" charset="0"/>
              <a:cs typeface="Arial" panose="020B0604020202020204" pitchFamily="34" charset="0"/>
            </a:endParaRPr>
          </a:p>
        </p:txBody>
      </p:sp>
      <p:cxnSp>
        <p:nvCxnSpPr>
          <p:cNvPr id="10" name="Прямая соединительная линия 9">
            <a:extLst>
              <a:ext uri="{FF2B5EF4-FFF2-40B4-BE49-F238E27FC236}">
                <a16:creationId xmlns:a16="http://schemas.microsoft.com/office/drawing/2014/main" id="{D3EDE698-CA7E-1F7D-8E5A-3D615A5E4678}"/>
              </a:ext>
            </a:extLst>
          </p:cNvPr>
          <p:cNvCxnSpPr>
            <a:cxnSpLocks/>
          </p:cNvCxnSpPr>
          <p:nvPr/>
        </p:nvCxnSpPr>
        <p:spPr>
          <a:xfrm>
            <a:off x="280697" y="826709"/>
            <a:ext cx="8070893" cy="919"/>
          </a:xfrm>
          <a:prstGeom prst="line">
            <a:avLst/>
          </a:prstGeom>
          <a:ln>
            <a:solidFill>
              <a:srgbClr val="C4AC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3" name="Таблица 4">
            <a:extLst>
              <a:ext uri="{FF2B5EF4-FFF2-40B4-BE49-F238E27FC236}">
                <a16:creationId xmlns:a16="http://schemas.microsoft.com/office/drawing/2014/main" id="{1A16B228-F07E-49A1-B2FD-516B95761F7B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327497" y="2790155"/>
          <a:ext cx="3096344" cy="990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30491">
                  <a:extLst>
                    <a:ext uri="{9D8B030D-6E8A-4147-A177-3AD203B41FA5}">
                      <a16:colId xmlns:a16="http://schemas.microsoft.com/office/drawing/2014/main" val="2856594509"/>
                    </a:ext>
                  </a:extLst>
                </a:gridCol>
                <a:gridCol w="2065853">
                  <a:extLst>
                    <a:ext uri="{9D8B030D-6E8A-4147-A177-3AD203B41FA5}">
                      <a16:colId xmlns:a16="http://schemas.microsoft.com/office/drawing/2014/main" val="347910311"/>
                    </a:ext>
                  </a:extLst>
                </a:gridCol>
              </a:tblGrid>
              <a:tr h="169753">
                <a:tc>
                  <a:txBody>
                    <a:bodyPr/>
                    <a:lstStyle/>
                    <a:p>
                      <a:pPr marL="0" algn="l" defTabSz="915223" rtl="0" eaLnBrk="1" latinLnBrk="0" hangingPunct="1"/>
                      <a:r>
                        <a:rPr lang="ru-RU" sz="7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ФИО:</a:t>
                      </a:r>
                    </a:p>
                  </a:txBody>
                  <a:tcPr marL="25200" marR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ФИО  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67605207"/>
                  </a:ext>
                </a:extLst>
              </a:tr>
              <a:tr h="169753">
                <a:tc>
                  <a:txBody>
                    <a:bodyPr/>
                    <a:lstStyle/>
                    <a:p>
                      <a:pPr marL="0" marR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ДОЛЖНОСТЬ:</a:t>
                      </a:r>
                    </a:p>
                  </a:txBody>
                  <a:tcPr marL="25200" marR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67401491"/>
                  </a:ext>
                </a:extLst>
              </a:tr>
              <a:tr h="134589">
                <a:tc>
                  <a:txBody>
                    <a:bodyPr/>
                    <a:lstStyle/>
                    <a:p>
                      <a:pPr marL="0" marR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ДАТА РОЖДЕНИЯ:</a:t>
                      </a:r>
                    </a:p>
                  </a:txBody>
                  <a:tcPr marL="25200" marR="25200" marT="25200" marB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0329112"/>
                  </a:ext>
                </a:extLst>
              </a:tr>
              <a:tr h="134589">
                <a:tc>
                  <a:txBody>
                    <a:bodyPr/>
                    <a:lstStyle/>
                    <a:p>
                      <a:pPr marL="0" marR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ОРГАНИЗАЦИЯ:</a:t>
                      </a:r>
                      <a:endParaRPr lang="ru-RU" sz="700" b="1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Rosatom" panose="020B0604020202020204" charset="-52"/>
                        <a:cs typeface="Arial" panose="020B0604020202020204" pitchFamily="34" charset="0"/>
                      </a:endParaRPr>
                    </a:p>
                  </a:txBody>
                  <a:tcPr marL="25200" marR="25200" marT="25200" marB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91012023"/>
                  </a:ext>
                </a:extLst>
              </a:tr>
              <a:tr h="134589">
                <a:tc>
                  <a:txBody>
                    <a:bodyPr/>
                    <a:lstStyle/>
                    <a:p>
                      <a:pPr marL="0" marR="0" lvl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СТАЖ В </a:t>
                      </a:r>
                      <a:r>
                        <a:rPr lang="ru-RU" sz="700" b="1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ОТРАСЛИ</a:t>
                      </a:r>
                      <a:r>
                        <a:rPr lang="ru-RU" sz="7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:</a:t>
                      </a:r>
                    </a:p>
                  </a:txBody>
                  <a:tcPr marL="25200" marR="25200" marT="25200" marB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34994907"/>
                  </a:ext>
                </a:extLst>
              </a:tr>
            </a:tbl>
          </a:graphicData>
        </a:graphic>
      </p:graphicFrame>
      <p:sp>
        <p:nvSpPr>
          <p:cNvPr id="26" name="TextBox 25"/>
          <p:cNvSpPr txBox="1"/>
          <p:nvPr/>
        </p:nvSpPr>
        <p:spPr>
          <a:xfrm>
            <a:off x="6130652" y="413170"/>
            <a:ext cx="233375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7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z="500" dirty="0" err="1" smtClean="0">
                <a:solidFill>
                  <a:srgbClr val="002060"/>
                </a:solidFill>
              </a:rPr>
              <a:t>•   новые продукты для российского и международных рынков;</a:t>
            </a:r>
            <a:r>
              <a:t/>
            </a:r>
            <a:br/>
            <a:r>
              <a:rPr lang="en-US" sz="500" dirty="0" err="1" smtClean="0">
                <a:solidFill>
                  <a:srgbClr val="002060"/>
                </a:solidFill>
              </a:rPr>
              <a:t>•   достижение глобального лидерства в ряде передовых технологий;</a:t>
            </a:r>
            <a:r>
              <a:t/>
            </a:r>
            <a:br/>
            <a:r>
              <a:rPr lang="en-US" sz="500" dirty="0" err="1" smtClean="0">
                <a:solidFill>
                  <a:srgbClr val="002060"/>
                </a:solidFill>
              </a:rPr>
              <a:t>•   повышение доли на международных рынках;</a:t>
            </a:r>
            <a:r>
              <a:t/>
            </a:r>
            <a:br/>
            <a:r>
              <a:rPr lang="en-US" sz="500" dirty="0" err="1" smtClean="0">
                <a:solidFill>
                  <a:srgbClr val="002060"/>
                </a:solidFill>
              </a:rPr>
              <a:t>•   снижение себестоимости продукции и сроков протекания процессов;</a:t>
            </a:r>
            <a:r>
              <a:t/>
            </a:r>
            <a:br/>
            <a:endParaRPr/>
          </a:p>
        </p:txBody>
      </p:sp>
      <p:sp>
        <p:nvSpPr>
          <p:cNvPr id="27" name="Прямоугольник 26"/>
          <p:cNvSpPr/>
          <p:nvPr/>
        </p:nvSpPr>
        <p:spPr>
          <a:xfrm>
            <a:off x="6130651" y="331955"/>
            <a:ext cx="1120820" cy="1692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0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Соответствие стратегическим целям Росатома:</a:t>
            </a:r>
            <a:endParaRPr lang="ru-RU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12A67EE9-5B25-46C6-946E-C27042168A3A}"/>
              </a:ext>
            </a:extLst>
          </p:cNvPr>
          <p:cNvSpPr txBox="1"/>
          <p:nvPr/>
        </p:nvSpPr>
        <p:spPr>
          <a:xfrm>
            <a:off x="5989836" y="838187"/>
            <a:ext cx="2474565" cy="1600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ИННОВАЦИОННОСТЬ ДОСТИЖЕНИЯ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3" name="Таблица 2">
            <a:extLst>
              <a:ext uri="{FF2B5EF4-FFF2-40B4-BE49-F238E27FC236}">
                <a16:creationId xmlns:a16="http://schemas.microsoft.com/office/drawing/2014/main" id="{213BD0EA-6EAA-8117-7AB5-70719B5CFEAA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3510689" y="826709"/>
          <a:ext cx="2488835" cy="1752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88835">
                  <a:extLst>
                    <a:ext uri="{9D8B030D-6E8A-4147-A177-3AD203B41FA5}">
                      <a16:colId xmlns:a16="http://schemas.microsoft.com/office/drawing/2014/main" val="1834801761"/>
                    </a:ext>
                  </a:extLst>
                </a:gridCol>
              </a:tblGrid>
              <a:tr h="144553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300"/>
                        </a:spcAft>
                      </a:pPr>
                      <a:r>
                        <a:rPr lang="ru-RU" sz="550" b="1" kern="1200" dirty="0">
                          <a:solidFill>
                            <a:srgbClr val="B9A640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СУТЬ ДОСТИЖЕНИЯ </a:t>
                      </a:r>
                      <a:r>
                        <a:rPr lang="ru-RU" sz="550" b="1" kern="1200" dirty="0" smtClean="0">
                          <a:solidFill>
                            <a:srgbClr val="B9A640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НОМИНАНТА</a:t>
                      </a:r>
                      <a:endParaRPr lang="ru-RU" altLang="ru-RU" sz="550" b="1" kern="1200" dirty="0" smtClean="0">
                        <a:solidFill>
                          <a:srgbClr val="B9A640"/>
                        </a:solidFill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45720" marR="4572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3623181"/>
                  </a:ext>
                </a:extLst>
              </a:tr>
            </a:tbl>
          </a:graphicData>
        </a:graphic>
      </p:graphicFrame>
      <p:sp>
        <p:nvSpPr>
          <p:cNvPr id="44" name="TextBox 43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3461769" y="1066705"/>
            <a:ext cx="2547181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just"/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r>
              <a: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45" name="Прямоугольник 44">
            <a:extLst>
              <a:ext uri="{FF2B5EF4-FFF2-40B4-BE49-F238E27FC236}">
                <a16:creationId xmlns:a16="http://schemas.microsoft.com/office/drawing/2014/main" id="{9A77449C-657A-4A2E-86CB-74C2511F5AFD}"/>
              </a:ext>
            </a:extLst>
          </p:cNvPr>
          <p:cNvSpPr/>
          <p:nvPr/>
        </p:nvSpPr>
        <p:spPr>
          <a:xfrm>
            <a:off x="5999524" y="1062231"/>
            <a:ext cx="2516348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86FE2322-E3CB-499E-BBFB-CDE93ACE11A9}"/>
              </a:ext>
            </a:extLst>
          </p:cNvPr>
          <p:cNvSpPr txBox="1"/>
          <p:nvPr/>
        </p:nvSpPr>
        <p:spPr>
          <a:xfrm>
            <a:off x="3453228" y="2160696"/>
            <a:ext cx="2549530" cy="1600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ВОЗМОЖНОСТЬ ТИРАЖИРОВАНИЯ ДОСТИЖЕНИЯ НА ДИВИЗИОН / ОТРАСЛЬ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Прямоугольник 46">
            <a:extLst>
              <a:ext uri="{FF2B5EF4-FFF2-40B4-BE49-F238E27FC236}">
                <a16:creationId xmlns:a16="http://schemas.microsoft.com/office/drawing/2014/main" id="{07040054-A218-42AF-B2BE-EA85FFE624EF}"/>
              </a:ext>
            </a:extLst>
          </p:cNvPr>
          <p:cNvSpPr/>
          <p:nvPr/>
        </p:nvSpPr>
        <p:spPr>
          <a:xfrm>
            <a:off x="3461769" y="2418222"/>
            <a:ext cx="2547181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5146BB77-86EF-4414-BC19-9AC20291BBCE}"/>
              </a:ext>
            </a:extLst>
          </p:cNvPr>
          <p:cNvSpPr txBox="1"/>
          <p:nvPr/>
        </p:nvSpPr>
        <p:spPr>
          <a:xfrm>
            <a:off x="6000099" y="2160696"/>
            <a:ext cx="2464302" cy="1600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ВКЛАД В ОБЕСПЕЧЕНИЕ БЕЗОПАСНОСТИ ПРИ ОСУЩЕСТВЛЕНИИ СПЕЦИАЛЬНЫХ ПЕРЕВОЗОК ИЛИ ПРОВЕДЕНИИ МЕРОПРИЯТИЙ ПО ПРЕДУПРЕЖДЕНИЮ И ЛИКВИДАЦИИ ПОСЛЕДСТВИЙ АВАРИЙ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Прямоугольник 48">
            <a:extLst>
              <a:ext uri="{FF2B5EF4-FFF2-40B4-BE49-F238E27FC236}">
                <a16:creationId xmlns:a16="http://schemas.microsoft.com/office/drawing/2014/main" id="{35CD3EFE-B256-41F0-B85D-B268BD530851}"/>
              </a:ext>
            </a:extLst>
          </p:cNvPr>
          <p:cNvSpPr/>
          <p:nvPr/>
        </p:nvSpPr>
        <p:spPr>
          <a:xfrm>
            <a:off x="6008950" y="2418222"/>
            <a:ext cx="2506726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C987A146-FCDE-4AB8-BEB4-7DCEB8EE453A}"/>
              </a:ext>
            </a:extLst>
          </p:cNvPr>
          <p:cNvSpPr txBox="1"/>
          <p:nvPr/>
        </p:nvSpPr>
        <p:spPr>
          <a:xfrm>
            <a:off x="3452342" y="3606281"/>
            <a:ext cx="2556608" cy="1600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УЧАСТИЕ В ОТРАСЛЕВЫХ / ДИВИЗИОНАЛЬНЫХ, ПСР, ОБЩЕСТВЕННО-ЗНАЧИМЫХ И ИНЫХ ПРОЕКТАХ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" name="Прямоугольник 50">
            <a:extLst>
              <a:ext uri="{FF2B5EF4-FFF2-40B4-BE49-F238E27FC236}">
                <a16:creationId xmlns:a16="http://schemas.microsoft.com/office/drawing/2014/main" id="{0801C32A-5AD7-47DE-A747-FD7E637BCB17}"/>
              </a:ext>
            </a:extLst>
          </p:cNvPr>
          <p:cNvSpPr/>
          <p:nvPr/>
        </p:nvSpPr>
        <p:spPr>
          <a:xfrm>
            <a:off x="3465047" y="3868822"/>
            <a:ext cx="2543903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39FD2CC7-2562-424A-8D4E-68AC91DCC639}"/>
              </a:ext>
            </a:extLst>
          </p:cNvPr>
          <p:cNvSpPr txBox="1"/>
          <p:nvPr/>
        </p:nvSpPr>
        <p:spPr>
          <a:xfrm>
            <a:off x="6016129" y="3607390"/>
            <a:ext cx="2398451" cy="1600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endParaRPr lang="en-US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" name="Прямоугольник 52">
            <a:extLst>
              <a:ext uri="{FF2B5EF4-FFF2-40B4-BE49-F238E27FC236}">
                <a16:creationId xmlns:a16="http://schemas.microsoft.com/office/drawing/2014/main" id="{A4D16AD3-1629-4334-873B-E23FC59D08F7}"/>
              </a:ext>
            </a:extLst>
          </p:cNvPr>
          <p:cNvSpPr/>
          <p:nvPr/>
        </p:nvSpPr>
        <p:spPr>
          <a:xfrm>
            <a:off x="6028741" y="3868146"/>
            <a:ext cx="2486935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280698" y="4324982"/>
            <a:ext cx="321515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t"/>
            <a:r>
              <a:rPr lang="ru-RU" sz="600" b="1" dirty="0" smtClean="0">
                <a:cs typeface="ヒラギノ角ゴ Pro W3"/>
              </a:rPr>
              <a:t>_</a:t>
            </a:r>
            <a:r>
              <a:rPr lang="en-US" sz="600" b="1" dirty="0" smtClean="0">
                <a:cs typeface="ヒラギノ角ゴ Pro W3"/>
              </a:rPr>
              <a:t>_______________________________</a:t>
            </a:r>
            <a:r>
              <a:rPr lang="ru-RU" sz="600" b="1" dirty="0" smtClean="0">
                <a:cs typeface="ヒラギノ角ゴ Pro W3"/>
              </a:rPr>
              <a:t>_______________________________________________</a:t>
            </a:r>
            <a:endParaRPr lang="ru-RU" sz="600" dirty="0">
              <a:latin typeface="Arial" panose="020B0604020202020204" pitchFamily="34" charset="0"/>
            </a:endParaRPr>
          </a:p>
          <a:p>
            <a:pPr algn="ctr" fontAlgn="t"/>
            <a:r>
              <a:rPr lang="ru-RU" sz="600" b="1" dirty="0">
                <a:cs typeface="ヒラギノ角ゴ Pro W3"/>
              </a:rPr>
              <a:t> (должность руководителя / выдвигающего ) </a:t>
            </a:r>
          </a:p>
        </p:txBody>
      </p:sp>
      <p:graphicFrame>
        <p:nvGraphicFramePr>
          <p:cNvPr id="24" name="Таблица 23"/>
          <p:cNvGraphicFramePr>
            <a:graphicFrameLocks noGrp="1"/>
          </p:cNvGraphicFramePr>
          <p:nvPr>
            <p:extLst/>
          </p:nvPr>
        </p:nvGraphicFramePr>
        <p:xfrm>
          <a:off x="327496" y="4721843"/>
          <a:ext cx="3096345" cy="274320"/>
        </p:xfrm>
        <a:graphic>
          <a:graphicData uri="http://schemas.openxmlformats.org/drawingml/2006/table">
            <a:tbl>
              <a:tblPr firstRow="1" bandRow="1"/>
              <a:tblGrid>
                <a:gridCol w="1126751">
                  <a:extLst>
                    <a:ext uri="{9D8B030D-6E8A-4147-A177-3AD203B41FA5}">
                      <a16:colId xmlns:a16="http://schemas.microsoft.com/office/drawing/2014/main" val="3239831635"/>
                    </a:ext>
                  </a:extLst>
                </a:gridCol>
                <a:gridCol w="1969594">
                  <a:extLst>
                    <a:ext uri="{9D8B030D-6E8A-4147-A177-3AD203B41FA5}">
                      <a16:colId xmlns:a16="http://schemas.microsoft.com/office/drawing/2014/main" val="3782760769"/>
                    </a:ext>
                  </a:extLst>
                </a:gridCol>
              </a:tblGrid>
              <a:tr h="180340">
                <a:tc>
                  <a:txBody>
                    <a:bodyPr/>
                    <a:lstStyle>
                      <a:lvl1pPr marL="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34320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686417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029626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372834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1716043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059252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240246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274566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_________________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(подпись)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34320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686417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029626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372834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1716043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059252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240246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274566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___________________________</a:t>
                      </a:r>
                      <a:r>
                        <a:rPr lang="en-US" sz="6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__________________</a:t>
                      </a:r>
                      <a:r>
                        <a:rPr lang="ru-RU" sz="6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(фамилия и инициалы)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940402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33422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0674331E-409E-D8B3-2956-4E5744E647CD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383139" y="726711"/>
          <a:ext cx="8321578" cy="363190"/>
        </p:xfrm>
        <a:graphic>
          <a:graphicData uri="http://schemas.openxmlformats.org/drawingml/2006/table">
            <a:tbl>
              <a:tblPr/>
              <a:tblGrid>
                <a:gridCol w="148991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2870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295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63190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Секретарь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ЦКК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Быкова Маргарита Вячеславовна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проекта, Проектный офис по внутренним коммуникациям и корпоративной социальной ответственности,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+7 499 949 4902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chelovekgoda@rosatom.ru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2716447"/>
                  </a:ext>
                </a:extLst>
              </a:tr>
            </a:tbl>
          </a:graphicData>
        </a:graphic>
      </p:graphicFrame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841" y="82485"/>
            <a:ext cx="488248" cy="49059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CBBCA68-77A3-8501-F4AE-E4EDA8DE3F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4646" y="4983937"/>
            <a:ext cx="7315329" cy="196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76" b="0" i="1" u="none" strike="noStrike" kern="1200" cap="none" spc="0" normalizeH="0" baseline="0" noProof="0" dirty="0">
                <a:ln>
                  <a:noFill/>
                </a:ln>
                <a:solidFill>
                  <a:srgbClr val="77B150"/>
                </a:solidFill>
                <a:effectLst/>
                <a:uLnTx/>
                <a:uFillTx/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Для организаций, входящих в дивизион, – секретари конкурсных комиссий дивизиона.   Для других организаций – секретарь внедивизиональной конкурсной комиссии.</a:t>
            </a:r>
            <a:endParaRPr kumimoji="0" lang="ru-RU" altLang="ru-RU" sz="676" b="0" i="1" u="none" strike="noStrike" kern="1200" cap="none" spc="0" normalizeH="0" baseline="0" noProof="0" dirty="0">
              <a:ln>
                <a:noFill/>
              </a:ln>
              <a:solidFill>
                <a:srgbClr val="77B150"/>
              </a:solidFill>
              <a:effectLst/>
              <a:uLnTx/>
              <a:uFillTx/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46EF0165-55CA-BA81-EE6A-1C0283879D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3138" y="1041388"/>
            <a:ext cx="8132364" cy="226806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769" b="1" i="0" u="none" strike="noStrike" kern="1200" cap="none" spc="0" normalizeH="0" baseline="0" noProof="0" dirty="0">
                <a:ln>
                  <a:noFill/>
                </a:ln>
                <a:solidFill>
                  <a:srgbClr val="70AD47"/>
                </a:solidFill>
                <a:effectLst/>
                <a:uLnTx/>
                <a:uFillTx/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Секретари конкурсных комиссий в дивизионах, внедивизиональных организациях, новых и партнерских бизнесах, общедивизиональных номинациях</a:t>
            </a: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88F3D769-2F4C-4D4F-5A52-067F2B3649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3140" y="639736"/>
            <a:ext cx="6951986" cy="1487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769" b="1" i="0" u="none" strike="noStrike" kern="1200" cap="none" spc="0" normalizeH="0" baseline="0" noProof="0" dirty="0">
                <a:ln>
                  <a:noFill/>
                </a:ln>
                <a:solidFill>
                  <a:srgbClr val="70AD47"/>
                </a:solidFill>
                <a:effectLst/>
                <a:uLnTx/>
                <a:uFillTx/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Секретарь центральной конкурсной комиссии</a:t>
            </a:r>
          </a:p>
        </p:txBody>
      </p:sp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03AD29B6-E95F-F135-C45A-18AC03594F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88919" y="207061"/>
            <a:ext cx="4479138" cy="2488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altLang="en-US" sz="1730" kern="0" dirty="0" smtClean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Кураторы Программы признания</a:t>
            </a:r>
            <a:endParaRPr kumimoji="0" lang="ru-RU" altLang="en-US" sz="173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</p:txBody>
      </p:sp>
      <p:graphicFrame>
        <p:nvGraphicFramePr>
          <p:cNvPr id="8" name="Таблица 7">
            <a:extLst>
              <a:ext uri="{FF2B5EF4-FFF2-40B4-BE49-F238E27FC236}">
                <a16:creationId xmlns:a16="http://schemas.microsoft.com/office/drawing/2014/main" id="{74511892-B5FF-0E8B-807E-6E021C56ECEA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383139" y="1164815"/>
          <a:ext cx="8321576" cy="3831319"/>
        </p:xfrm>
        <a:graphic>
          <a:graphicData uri="http://schemas.openxmlformats.org/drawingml/2006/table">
            <a:tbl>
              <a:tblPr/>
              <a:tblGrid>
                <a:gridCol w="148305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355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294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Ядерный оружейный комплекс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Бойко Татьяна Константиновна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Советник,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Дирекция по ядерному оружейному комплексу,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29 73 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tkboyko@rosatom.ru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2716447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Машиностроительный дивизион,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ОКК «Сварщик»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Крюков Андрей Игоревич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Управление развития персонала,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ООО «Машиностроение»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+7 495 668 20 93, доб. 1325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AIgKryukov@aem-group.ru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Экология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экологические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решения, 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ОКК «Конструктор»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Баландова Лилия Анатольевна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Отдел по координации корпоративных отношений, Управление предприятиями ЗСЖЦ,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3919 76 90 00, доб.9933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LiABalandova@rosatom.ru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Горнорудный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Помулева Светлана 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Начальник отдела, Отдел подбора, обучения и развития, 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 Недра»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+7 495 508 88 08, доб.218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SvAPomuleva@armz.ru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Инжиниринговый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Золотарева Светлана Викторовна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 по работе с ключевым персоналом, 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«Атомстройэкспорт»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+7 495 737 90 37, доб. 73292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  <a:hlinkClick r:id="rId3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S.Zolotareva@ase-ec.ru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Научный блок, 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ОКК «Научный сотрудник»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Слепухина Юлия 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Проектный офис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по работе с вовлеченностью и внутренними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коммуникациями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АО «Росатом Наука»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+7 499 558 10 25, доб. 6901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YASlepukhina@rosatom.ru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Топливный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Григорян Мария Евгеньевна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Группа партнеров по управлению персоналом, 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«ТВЭЛ»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+7 495 988 82 82, доб.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7314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MarEvGrigoryan@tvel.ru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7900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Электроэнергетический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Стицина Анастасия Марьяновна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Группа управления изменениями корпоративной культуры,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АО «Концерн Росэнергоатом»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+7 495 783 01 43, доб.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1089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stitsina-am@rosenergoatom.ru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Арктическая дирекция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Зубкова Мария 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проекта, Группа управления по работе с персоналом, Арктическая дирекция, ГК 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+7 499 949 24 29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MaAZubkova@rosatom.ru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6496330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Инфраструктурные Решения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Драч Александра Бесикиевна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Группа по корпоративной культуре и развитию бренда работодателя,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АО «РИР»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+7 495 357 00 14, доб. 6500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AlBDrach@rusatom-utilities.ru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82586420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Зарубежная генерация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Морозова Елена Андреевна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специалист по организации корпоративных мероприятий, Группа комплектования и развития персонала, АО «РЭИН»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+7 916 969 12 26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ElenaAndMorozova@rosatom.ru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80653055"/>
                  </a:ext>
                </a:extLst>
              </a:tr>
              <a:tr h="230088">
                <a:tc>
                  <a:txBody>
                    <a:bodyPr/>
                    <a:lstStyle/>
                    <a:p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Логистика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Скворцова Елена Александровна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	</a:t>
                      </a:r>
                    </a:p>
                    <a:p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специалист по внутренним коммуникациям и корпоративной культуре, ООО «Росатом Логистика»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6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+7 968 848 51 05</a:t>
                      </a:r>
                    </a:p>
                    <a:p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EASkvortsova@rosatom.ru	</a:t>
                      </a:r>
                      <a:endParaRPr lang="ru-RU" sz="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2778943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Композитный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Чижикова Елизавета Анатольевна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 по внутренним коммуникациям,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Композитный дивизион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+7 495 198 01 23 доб. 4020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E.chizhikova@umatex.ru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74970261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ОКК «Проектировщик»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Соснина Наталья Юрьевна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Начальник Управления развития персонала и корпоративной культуры, 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«Атомэнергопроект»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+7 831 421 79 00, доб.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63544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n.sosnina@ase-ec.ru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536630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ОКК «Строитель»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Новикова Елена Анатольевна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	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эксперт, Группа по развитию трудовых ресурсов дочерних строительных организаций, АО «АСЭ»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495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737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90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37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e.novikova@ase-ec.ru	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11641707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Новые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Партнерские бизнесы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Тихонова Дарья Дмитриевна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Старший менеджер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, Департамент поддержки новых бизнесов,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29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39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DDTikhonova@rosatom.ru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25077794"/>
                  </a:ext>
                </a:extLst>
              </a:tr>
              <a:tr h="220314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Секретарь ВКК, ООК «Мастер»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3577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Лебедева Лариса Анатольевна</a:t>
                      </a:r>
                    </a:p>
                    <a:p>
                      <a:pPr marL="0" marR="0" lvl="0" indent="0" algn="l" defTabSz="913577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Менеджер по персоналу АО «ПСР»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+7 903 500 45 34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LaAnLebedeva@rosatom.ru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65913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6835177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Конкурсная комиссия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по заявкам ограниченного доступа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Смирнов Андрей Николаевич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Советник, Дирекция по ядерному оружейному комплексу, ГК 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43 78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Andrenikolsmirnov@rosatom.ru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4387326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05925055"/>
      </p:ext>
    </p:extLst>
  </p:cSld>
  <p:clrMapOvr>
    <a:masterClrMapping/>
  </p:clrMapOvr>
</p:sld>
</file>

<file path=ppt/theme/theme1.xml><?xml version="1.0" encoding="utf-8"?>
<a:theme xmlns:a="http://schemas.openxmlformats.org/drawingml/2006/main" name="Титульный слайд (Title slide)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_16x9_blue_template" id="{84B19890-9F3E-2E44-B34A-786CBADB0C52}" vid="{820E24C0-2AF0-594A-8824-B609975553E6}"/>
    </a:ext>
  </a:extLst>
</a:theme>
</file>

<file path=ppt/theme/theme2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Документ" ma:contentTypeID="0x0101004D55DD5B954915479DD20DC18ED7613A" ma:contentTypeVersion="2" ma:contentTypeDescription="Создание документа." ma:contentTypeScope="" ma:versionID="35896244ff2499695d6875a673126926">
  <xsd:schema xmlns:xsd="http://www.w3.org/2001/XMLSchema" xmlns:xs="http://www.w3.org/2001/XMLSchema" xmlns:p="http://schemas.microsoft.com/office/2006/metadata/properties" xmlns:ns2="02a20ec4-e02e-4340-9ad2-c9c3d0464e5b" targetNamespace="http://schemas.microsoft.com/office/2006/metadata/properties" ma:root="true" ma:fieldsID="f0c4d4be0b46b9586cb6c5bb3f89cb02" ns2:_="">
    <xsd:import namespace="02a20ec4-e02e-4340-9ad2-c9c3d0464e5b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2a20ec4-e02e-4340-9ad2-c9c3d0464e5b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Общий доступ с использованием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Совместно с подробностями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Тип контента"/>
        <xsd:element ref="dc:title" minOccurs="0" maxOccurs="1" ma:index="4" ma:displayName="Название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9B303DA1-EDDC-4138-BA91-4B62179E77E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2a20ec4-e02e-4340-9ad2-c9c3d0464e5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648C1843-6DAE-4BDE-BCA7-BF311A91C570}">
  <ds:schemaRefs>
    <ds:schemaRef ds:uri="http://schemas.microsoft.com/office/2006/metadata/properties"/>
    <ds:schemaRef ds:uri="http://purl.org/dc/dcmitype/"/>
    <ds:schemaRef ds:uri="http://schemas.microsoft.com/office/2006/documentManagement/types"/>
    <ds:schemaRef ds:uri="http://schemas.openxmlformats.org/package/2006/metadata/core-properties"/>
    <ds:schemaRef ds:uri="http://www.w3.org/XML/1998/namespace"/>
    <ds:schemaRef ds:uri="http://schemas.microsoft.com/office/infopath/2007/PartnerControls"/>
    <ds:schemaRef ds:uri="http://purl.org/dc/terms/"/>
    <ds:schemaRef ds:uri="http://purl.org/dc/elements/1.1/"/>
  </ds:schemaRefs>
</ds:datastoreItem>
</file>

<file path=customXml/itemProps3.xml><?xml version="1.0" encoding="utf-8"?>
<ds:datastoreItem xmlns:ds="http://schemas.openxmlformats.org/officeDocument/2006/customXml" ds:itemID="{FBF7686F-51C6-44A5-BECC-1AA173CC8EA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Presentation_16x9_blue_template</Template>
  <TotalTime>53682</TotalTime>
  <Words>1879</Words>
  <Application>Microsoft Office PowerPoint</Application>
  <PresentationFormat>Произвольный</PresentationFormat>
  <Paragraphs>146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3</vt:i4>
      </vt:variant>
    </vt:vector>
  </HeadingPairs>
  <TitlesOfParts>
    <vt:vector size="10" baseType="lpstr">
      <vt:lpstr>Calibri Light</vt:lpstr>
      <vt:lpstr>Arial</vt:lpstr>
      <vt:lpstr>ヒラギノ角ゴ Pro W3</vt:lpstr>
      <vt:lpstr>Rosatom</vt:lpstr>
      <vt:lpstr>Calibri</vt:lpstr>
      <vt:lpstr>Титульный слайд (Title slide)</vt:lpstr>
      <vt:lpstr>Специальное оформление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Анна Хомякова</dc:creator>
  <cp:lastModifiedBy>Хохлова Дарья Александровна</cp:lastModifiedBy>
  <cp:revision>3408</cp:revision>
  <cp:lastPrinted>2025-02-03T14:56:44Z</cp:lastPrinted>
  <dcterms:created xsi:type="dcterms:W3CDTF">2019-09-24T12:37:05Z</dcterms:created>
  <dcterms:modified xsi:type="dcterms:W3CDTF">2025-02-15T11:12:46Z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0x0101004D55DD5B954915479DD20DC18ED7613A</vt:lpwstr>
  </property>
</Properties>
</file>