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9"/>
  </p:notesMasterIdLst>
  <p:handoutMasterIdLst>
    <p:handoutMasterId r:id="rId10"/>
  </p:handoutMasterIdLst>
  <p:sldIdLst>
    <p:sldId id="1529" r:id="rId6"/>
    <p:sldId id="1530" r:id="rId7"/>
    <p:sldId id="1531" r:id="rId8"/>
  </p:sldIdLst>
  <p:sldSz cx="9151938" cy="5148263"/>
  <p:notesSz cx="6797675" cy="9926638"/>
  <p:embeddedFontLst>
    <p:embeddedFont>
      <p:font typeface="Calibri Light" panose="020F0302020204030204" pitchFamily="34" charset="0"/>
      <p:regular r:id="rId11"/>
      <p:italic r:id="rId12"/>
    </p:embeddedFont>
    <p:embeddedFont>
      <p:font typeface="Rosatom" panose="020B0503040504020204" pitchFamily="34" charset="-52"/>
      <p:regular r:id="rId13"/>
      <p:bold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34" d="100"/>
          <a:sy n="134" d="100"/>
        </p:scale>
        <p:origin x="966" y="96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70B7F-3432-4DBE-B821-B38A127FB2D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11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3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6834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7" orient="horz" pos="298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FBF5DF-1EE4-4FCA-BFDA-7F3E37FEF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9151938" cy="62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2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BD3935-24F2-4204-B113-266E6D9948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8535220" y="0"/>
            <a:ext cx="61671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B766A-128D-4B49-8D64-2D47B99A7F84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DECC-9D01-4477-9C41-6DEFD70D4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.Dorofeeva@ase-ec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026136"/>
            <a:ext cx="3675534" cy="124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Отсутствие нарушений требований ОТ и ПБ.</a:t>
            </a: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С</a:t>
            </a:r>
            <a:r>
              <a:rPr lang="ru-RU" sz="751" dirty="0" smtClean="0">
                <a:solidFill>
                  <a:srgbClr val="002060"/>
                </a:solidFill>
              </a:rPr>
              <a:t>таж </a:t>
            </a:r>
            <a:r>
              <a:rPr lang="ru-RU" sz="751" dirty="0">
                <a:solidFill>
                  <a:srgbClr val="002060"/>
                </a:solidFill>
              </a:rPr>
              <a:t>работы в отрасли не менее 1 </a:t>
            </a:r>
            <a:r>
              <a:rPr lang="ru-RU" sz="751" dirty="0" smtClean="0">
                <a:solidFill>
                  <a:srgbClr val="002060"/>
                </a:solidFill>
              </a:rPr>
              <a:t>года.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О</a:t>
            </a:r>
            <a:r>
              <a:rPr lang="ru-RU" sz="751" dirty="0" smtClean="0">
                <a:solidFill>
                  <a:srgbClr val="002060"/>
                </a:solidFill>
              </a:rPr>
              <a:t>тсутствие </a:t>
            </a:r>
            <a:r>
              <a:rPr lang="ru-RU" sz="751" dirty="0">
                <a:solidFill>
                  <a:srgbClr val="002060"/>
                </a:solidFill>
              </a:rPr>
              <a:t>дисциплинарных взысканий за последний </a:t>
            </a:r>
            <a:r>
              <a:rPr lang="ru-RU" sz="751" dirty="0" smtClean="0">
                <a:solidFill>
                  <a:srgbClr val="002060"/>
                </a:solidFill>
              </a:rPr>
              <a:t>год.</a:t>
            </a:r>
            <a:endParaRPr lang="ru-RU" sz="751" dirty="0">
              <a:solidFill>
                <a:srgbClr val="002060"/>
              </a:solidFill>
            </a:endParaRPr>
          </a:p>
          <a:p>
            <a:pPr marL="257415" indent="-25741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</a:t>
            </a:r>
            <a:r>
              <a:rPr lang="ru-RU" sz="751" dirty="0" smtClean="0">
                <a:solidFill>
                  <a:srgbClr val="002060"/>
                </a:solidFill>
              </a:rPr>
              <a:t> </a:t>
            </a:r>
            <a:r>
              <a:rPr lang="ru-RU" sz="751" dirty="0">
                <a:solidFill>
                  <a:srgbClr val="002060"/>
                </a:solidFill>
              </a:rPr>
              <a:t>отношении работника не инициирована и не проводится служебная </a:t>
            </a:r>
            <a:r>
              <a:rPr lang="ru-RU" sz="751" dirty="0" smtClean="0">
                <a:solidFill>
                  <a:srgbClr val="002060"/>
                </a:solidFill>
              </a:rPr>
              <a:t>проверка.</a:t>
            </a:r>
            <a:endParaRPr lang="ru-RU" sz="751" dirty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Н</a:t>
            </a:r>
            <a:r>
              <a:rPr lang="ru-RU" sz="751" dirty="0" smtClean="0">
                <a:solidFill>
                  <a:srgbClr val="002060"/>
                </a:solidFill>
              </a:rPr>
              <a:t>аличие </a:t>
            </a:r>
            <a:r>
              <a:rPr lang="ru-RU" sz="751" dirty="0">
                <a:solidFill>
                  <a:srgbClr val="002060"/>
                </a:solidFill>
              </a:rPr>
              <a:t>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</a:t>
            </a:r>
            <a:r>
              <a:rPr lang="ru-RU" sz="751" dirty="0" smtClean="0">
                <a:solidFill>
                  <a:srgbClr val="002060"/>
                </a:solidFill>
              </a:rPr>
              <a:t>бизнесов.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57175" indent="-257175">
              <a:buFont typeface="+mj-lt"/>
              <a:buAutoNum type="arabicPeriod"/>
              <a:defRPr/>
            </a:pPr>
            <a:r>
              <a:rPr lang="ru-RU" sz="751" dirty="0">
                <a:solidFill>
                  <a:srgbClr val="002060"/>
                </a:solidFill>
              </a:rPr>
              <a:t>Выполнение личного КПЭ не ниже 100%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2432602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ЭКОНОМИКОЙ, ФИНАНСАМИ И ИНВЕСТИЦИЯМИ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444215" y="1014825"/>
            <a:ext cx="3960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Реализованный проект / инициатива, которые направлены на повышение качества и скорости процессов подразделения, организации или дивизиона.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444215" y="2340671"/>
            <a:ext cx="39600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и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целостность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результата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проекта оказал влияние на индикаторы сквозных процессов на уровне организации, дивизиона, отрасли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применения или подтверждение использования проекта и его результатов в других организациях / дивизионах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Соотношение полученного результата с затраченными ресурсами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444215" y="3982937"/>
            <a:ext cx="3960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Дополнительное </a:t>
            </a:r>
            <a:r>
              <a:rPr lang="en-US" altLang="ru-RU" sz="7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условие</a:t>
            </a:r>
            <a:r>
              <a:rPr lang="en-US" altLang="ru-RU" sz="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7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участия</a:t>
            </a:r>
            <a:r>
              <a:rPr lang="en-US" altLang="ru-RU" sz="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af-ZA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или инициатива не являются государственным заказом</a:t>
            </a:r>
            <a:r>
              <a:rPr lang="af-ZA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2711565"/>
            <a:ext cx="3675534" cy="20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en-US" sz="75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 участие команды составе до 3-х человек. 
Принять участие в Программе признания могут работники не выше уровня руководителя направления (директор по экономике и финансам).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21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4047114" y="390316"/>
            <a:ext cx="1800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 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2433" y="125859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УПРАВЛЕНИЕ ЭКОНОМИКОЙ, ФИНАНСАМИ И ИНВЕСТИЦИЯМИ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697" y="826709"/>
            <a:ext cx="8070893" cy="919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3841" y="971262"/>
            <a:ext cx="0" cy="40324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err="1" smtClean="0">
                <a:solidFill>
                  <a:srgbClr val="002060"/>
                </a:solidFill>
              </a:rPr>
              <a:t>•   новые продукты для российского и международных рынков;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достижение глобального лидерства в ряде передовых технологий;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повышение доли на международных рынках;</a:t>
            </a:r>
            <a:r>
              <a:t/>
            </a:r>
            <a:br/>
            <a:r>
              <a:rPr lang="en-US" sz="500" dirty="0" err="1" smtClean="0">
                <a:solidFill>
                  <a:srgbClr val="002060"/>
                </a:solidFill>
              </a:rPr>
              <a:t>•   снижение себестоимости продукции и сроков протекания процессов;</a:t>
            </a:r>
            <a:r>
              <a:t/>
            </a:r>
            <a:br/>
            <a:endParaRPr/>
          </a:p>
        </p:txBody>
      </p:sp>
      <p:sp>
        <p:nvSpPr>
          <p:cNvPr id="138" name="Прямоугольник 137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2840" y="453089"/>
            <a:ext cx="381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команды: 150 знаков с пробелами 150 знаков с пробелами 150 знаков с пробелами 150 знаков с пробелами 150 знаков с пробелами 150 знаков с пробелами 150 знаков с</a:t>
            </a:r>
          </a:p>
          <a:p>
            <a:pPr>
              <a:lnSpc>
                <a:spcPct val="80000"/>
              </a:lnSpc>
            </a:pPr>
            <a:endParaRPr lang="en-US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89836" y="838187"/>
            <a:ext cx="2474565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МАСШТАБ И ЦЕЛОСТНОСТЬ РЕЗУЛЬТАТА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4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10689" y="826709"/>
          <a:ext cx="2488835" cy="17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83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4455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55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ДОСТИЖЕНИЯ </a:t>
                      </a:r>
                      <a:r>
                        <a:rPr lang="ru-RU" sz="55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НОМИНАНТА</a:t>
                      </a:r>
                      <a:endParaRPr lang="ru-RU" altLang="ru-RU" sz="55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165" name="TextBox 16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1066705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1062231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3228" y="2160696"/>
            <a:ext cx="2549530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ТИРАЖИРУЕМОСТЬ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18222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6000099" y="2160696"/>
            <a:ext cx="2464302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ЭКОНОМИЧЕСКИЙ ЭФФЕКТ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18222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52342" y="3606281"/>
            <a:ext cx="2556608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ДОПОЛНИТЕЛЬНОЕ УСЛОВИЕ УЧАСТИЯ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868822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6016129" y="3607390"/>
            <a:ext cx="2398451" cy="16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US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A4D16AD3-1629-4334-873B-E23FC59D08F7}"/>
              </a:ext>
            </a:extLst>
          </p:cNvPr>
          <p:cNvSpPr/>
          <p:nvPr/>
        </p:nvSpPr>
        <p:spPr>
          <a:xfrm>
            <a:off x="6028741" y="3868146"/>
            <a:ext cx="2486935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6" name="Группа 135"/>
          <p:cNvGrpSpPr/>
          <p:nvPr/>
        </p:nvGrpSpPr>
        <p:grpSpPr>
          <a:xfrm>
            <a:off x="263418" y="1193783"/>
            <a:ext cx="2909788" cy="801242"/>
            <a:chOff x="48990" y="1001969"/>
            <a:chExt cx="2067694" cy="569361"/>
          </a:xfrm>
        </p:grpSpPr>
        <p:sp>
          <p:nvSpPr>
            <p:cNvPr id="139" name="NomineePhoto_1" descr="NomineePhoto_1"/>
            <p:cNvSpPr/>
            <p:nvPr/>
          </p:nvSpPr>
          <p:spPr>
            <a:xfrm>
              <a:off x="182156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8990" y="1399917"/>
              <a:ext cx="698912" cy="1692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NomineePhoto_2" descr="NomineePhoto_2"/>
            <p:cNvSpPr/>
            <p:nvPr/>
          </p:nvSpPr>
          <p:spPr>
            <a:xfrm>
              <a:off x="849965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19173" y="1402053"/>
              <a:ext cx="694165" cy="164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NomineePhoto_3" descr="NomineePhoto_3"/>
            <p:cNvSpPr/>
            <p:nvPr/>
          </p:nvSpPr>
          <p:spPr>
            <a:xfrm>
              <a:off x="1544179" y="1001969"/>
              <a:ext cx="432581" cy="432581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404254" y="1402053"/>
              <a:ext cx="71243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pPr algn="ctr"/>
              <a:r>
                <a:rPr lang="en-US" sz="47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</a:t>
              </a:r>
              <a:endParaRPr lang="ru-RU" sz="47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6" name="Группа 145"/>
          <p:cNvGrpSpPr/>
          <p:nvPr/>
        </p:nvGrpSpPr>
        <p:grpSpPr>
          <a:xfrm>
            <a:off x="87500" y="2430420"/>
            <a:ext cx="3371414" cy="175771"/>
            <a:chOff x="87500" y="2430420"/>
            <a:chExt cx="3371414" cy="17577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C240A76-AFB9-4AAE-92F5-277751412EEF}"/>
                </a:ext>
              </a:extLst>
            </p:cNvPr>
            <p:cNvSpPr txBox="1"/>
            <p:nvPr/>
          </p:nvSpPr>
          <p:spPr>
            <a:xfrm>
              <a:off x="87500" y="2432970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1919B4D-D985-481F-8D42-0478C0C0988C}"/>
                </a:ext>
              </a:extLst>
            </p:cNvPr>
            <p:cNvSpPr txBox="1"/>
            <p:nvPr/>
          </p:nvSpPr>
          <p:spPr>
            <a:xfrm>
              <a:off x="960942" y="2430420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C977A469-F140-404A-B649-2941C536022C}"/>
                </a:ext>
              </a:extLst>
            </p:cNvPr>
            <p:cNvSpPr txBox="1"/>
            <p:nvPr/>
          </p:nvSpPr>
          <p:spPr>
            <a:xfrm>
              <a:off x="1735188" y="2436914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F2ECE47E-FC06-48BE-BC0B-6260BFF7A3D8}"/>
                </a:ext>
              </a:extLst>
            </p:cNvPr>
            <p:cNvSpPr txBox="1"/>
            <p:nvPr/>
          </p:nvSpPr>
          <p:spPr>
            <a:xfrm>
              <a:off x="2737671" y="2435183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1" name="Группа 150"/>
          <p:cNvGrpSpPr/>
          <p:nvPr/>
        </p:nvGrpSpPr>
        <p:grpSpPr>
          <a:xfrm>
            <a:off x="87500" y="2685796"/>
            <a:ext cx="3371414" cy="174785"/>
            <a:chOff x="87500" y="2638409"/>
            <a:chExt cx="3371414" cy="174785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7881734-0675-4A98-8CF7-37E25AFE92B5}"/>
                </a:ext>
              </a:extLst>
            </p:cNvPr>
            <p:cNvSpPr txBox="1"/>
            <p:nvPr/>
          </p:nvSpPr>
          <p:spPr>
            <a:xfrm>
              <a:off x="87500" y="2640556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D18D029C-6274-45CA-AC02-85C8DFDFF67A}"/>
                </a:ext>
              </a:extLst>
            </p:cNvPr>
            <p:cNvSpPr txBox="1"/>
            <p:nvPr/>
          </p:nvSpPr>
          <p:spPr>
            <a:xfrm>
              <a:off x="960942" y="2638409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91C1A97-6524-410A-B43F-F78A52D34DAE}"/>
                </a:ext>
              </a:extLst>
            </p:cNvPr>
            <p:cNvSpPr txBox="1"/>
            <p:nvPr/>
          </p:nvSpPr>
          <p:spPr>
            <a:xfrm>
              <a:off x="1735188" y="2643917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DB37450-D6BD-4400-8B7D-214A8921D801}"/>
                </a:ext>
              </a:extLst>
            </p:cNvPr>
            <p:cNvSpPr txBox="1"/>
            <p:nvPr/>
          </p:nvSpPr>
          <p:spPr>
            <a:xfrm>
              <a:off x="2737671" y="2641405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6" name="Группа 155"/>
          <p:cNvGrpSpPr/>
          <p:nvPr/>
        </p:nvGrpSpPr>
        <p:grpSpPr>
          <a:xfrm>
            <a:off x="87500" y="2940186"/>
            <a:ext cx="3371414" cy="173799"/>
            <a:chOff x="87500" y="2846398"/>
            <a:chExt cx="3371414" cy="173799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30A84426-5441-4168-95AB-072BA4741FE2}"/>
                </a:ext>
              </a:extLst>
            </p:cNvPr>
            <p:cNvSpPr txBox="1"/>
            <p:nvPr/>
          </p:nvSpPr>
          <p:spPr>
            <a:xfrm>
              <a:off x="87500" y="2848142"/>
              <a:ext cx="88807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ФИО  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2930FA7D-2234-4F71-A48C-C1C7E10768C0}"/>
                </a:ext>
              </a:extLst>
            </p:cNvPr>
            <p:cNvSpPr txBox="1"/>
            <p:nvPr/>
          </p:nvSpPr>
          <p:spPr>
            <a:xfrm>
              <a:off x="960942" y="2846398"/>
              <a:ext cx="87872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59003C8D-5942-4229-B484-9EA2C2ED150A}"/>
                </a:ext>
              </a:extLst>
            </p:cNvPr>
            <p:cNvSpPr txBox="1"/>
            <p:nvPr/>
          </p:nvSpPr>
          <p:spPr>
            <a:xfrm>
              <a:off x="1735188" y="2850920"/>
              <a:ext cx="1081351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r>
                <a:rPr lang="en-US" sz="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0AF23C15-2EE0-4FF0-8489-B00F30469EEF}"/>
                </a:ext>
              </a:extLst>
            </p:cNvPr>
            <p:cNvSpPr txBox="1"/>
            <p:nvPr/>
          </p:nvSpPr>
          <p:spPr>
            <a:xfrm>
              <a:off x="2737671" y="2847627"/>
              <a:ext cx="721243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defRPr sz="1200"/>
              </a:lvl1pPr>
            </a:lstStyle>
            <a:p>
              <a:endPara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61" name="Таблица 160"/>
          <p:cNvGraphicFramePr>
            <a:graphicFrameLocks noGrp="1"/>
          </p:cNvGraphicFramePr>
          <p:nvPr>
            <p:extLst/>
          </p:nvPr>
        </p:nvGraphicFramePr>
        <p:xfrm>
          <a:off x="170140" y="2319243"/>
          <a:ext cx="3096344" cy="18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17194979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783529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18421328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594601074"/>
                    </a:ext>
                  </a:extLst>
                </a:gridCol>
              </a:tblGrid>
              <a:tr h="162095"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ФИО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Организации</a:t>
                      </a:r>
                      <a:endParaRPr lang="ru-RU" sz="600" noProof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Должность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noProof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Д.р</a:t>
                      </a:r>
                      <a:r>
                        <a:rPr lang="ru-RU" sz="60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9445281"/>
                  </a:ext>
                </a:extLst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>
            <p:extLst/>
          </p:nvPr>
        </p:nvGraphicFramePr>
        <p:xfrm>
          <a:off x="-64605" y="4872710"/>
          <a:ext cx="3536402" cy="243840"/>
        </p:xfrm>
        <a:graphic>
          <a:graphicData uri="http://schemas.openxmlformats.org/drawingml/2006/table">
            <a:tbl>
              <a:tblPr firstRow="1" bandRow="1"/>
              <a:tblGrid>
                <a:gridCol w="1683242">
                  <a:extLst>
                    <a:ext uri="{9D8B030D-6E8A-4147-A177-3AD203B41FA5}">
                      <a16:colId xmlns:a16="http://schemas.microsoft.com/office/drawing/2014/main" val="3414083949"/>
                    </a:ext>
                  </a:extLst>
                </a:gridCol>
                <a:gridCol w="674360">
                  <a:extLst>
                    <a:ext uri="{9D8B030D-6E8A-4147-A177-3AD203B41FA5}">
                      <a16:colId xmlns:a16="http://schemas.microsoft.com/office/drawing/2014/main" val="2829314996"/>
                    </a:ext>
                  </a:extLst>
                </a:gridCol>
                <a:gridCol w="1178800">
                  <a:extLst>
                    <a:ext uri="{9D8B030D-6E8A-4147-A177-3AD203B41FA5}">
                      <a16:colId xmlns:a16="http://schemas.microsoft.com/office/drawing/2014/main" val="29552516"/>
                    </a:ext>
                  </a:extLst>
                </a:gridCol>
              </a:tblGrid>
              <a:tr h="194144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___________________________________________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(должность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руководителя</a:t>
                      </a:r>
                      <a:r>
                        <a:rPr lang="ru-RU" sz="500" b="1" i="0" u="none" strike="noStrike" kern="1200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 </a:t>
                      </a:r>
                      <a:r>
                        <a:rPr lang="ru-RU" sz="500" b="1" i="0" u="none" strike="noStrike" kern="1200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/ выдвигающего </a:t>
                      </a: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ヒラギノ角ゴ Pro W3"/>
                        </a:rPr>
                        <a:t>) 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_______________________________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5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973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6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726711"/>
          <a:ext cx="8321578" cy="363190"/>
        </p:xfrm>
        <a:graphic>
          <a:graphicData uri="http://schemas.openxmlformats.org/drawingml/2006/table">
            <a:tbl>
              <a:tblPr/>
              <a:tblGrid>
                <a:gridCol w="1489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19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1" y="82485"/>
            <a:ext cx="488248" cy="49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46" y="4983937"/>
            <a:ext cx="7315329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6" b="0" i="1" u="none" strike="noStrike" kern="1200" cap="none" spc="0" normalizeH="0" baseline="0" noProof="0" dirty="0">
                <a:ln>
                  <a:noFill/>
                </a:ln>
                <a:solidFill>
                  <a:srgbClr val="77B150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kumimoji="0" lang="ru-RU" altLang="ru-RU" sz="676" b="0" i="1" u="none" strike="noStrike" kern="1200" cap="none" spc="0" normalizeH="0" baseline="0" noProof="0" dirty="0">
              <a:ln>
                <a:noFill/>
              </a:ln>
              <a:solidFill>
                <a:srgbClr val="77B150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38" y="1041388"/>
            <a:ext cx="8132364" cy="2268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140" y="639736"/>
            <a:ext cx="6951986" cy="1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769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19" y="207061"/>
            <a:ext cx="4479138" cy="24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en-US" sz="1730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Программы признания</a:t>
            </a:r>
            <a:endParaRPr kumimoji="0" lang="ru-RU" altLang="en-US" sz="173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3139" y="1164815"/>
          <a:ext cx="8321576" cy="3831319"/>
        </p:xfrm>
        <a:graphic>
          <a:graphicData uri="http://schemas.openxmlformats.org/drawingml/2006/table">
            <a:tbl>
              <a:tblPr/>
              <a:tblGrid>
                <a:gridCol w="148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комплекс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Дирекция по ядерному оружейному комплексу,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AIgKryukov@aem-group.ru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Отдел по координации корпоративных отношений, 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3919 76 90 00, доб.9933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08, доб.218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3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блок, 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 Юлия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Проектный офис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работе с вовлеченностью и внутренними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коммуникациями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партнеров по управлению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79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Группа управления изменениями корпоративной культуры,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Группа управления по работе с персоналом, Арктическая дирекция,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Драч Александра Бесикиевна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культуре и развитию бренда работодателя,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«РИР»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+7 495 357 00 14, доб. 6500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AlBDrach@rusatom-utilities.ru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Зарубежная генерация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Морозова Елена Андреевна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организации корпоративных мероприятий, Группа комплектования и развития персонала, АО «РЭИН»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+7 916 969 12 26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ElenaAndMorozova@rosatom.ru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3055"/>
                  </a:ext>
                </a:extLst>
              </a:tr>
              <a:tr h="230088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Скворцова Елена Александровна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по внутренним коммуникациям и корпоративной культуре, ООО «Росатом Логистика»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+7 968 848 51 05</a:t>
                      </a:r>
                    </a:p>
                    <a:p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EASkvortsova@rosatom.ru	</a:t>
                      </a:r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Чижикова Елизавета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внутренним коммуникациям,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Композитный дивизион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+7 495 198 01 23 доб. 4020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E.chizhikova@umatex.ru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Соснина Наталья Юрьевна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Управления развития персонала и корпоративной культуры,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«Атомэнергопроект»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+7 831 421 79 00,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63544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n.sosnina@ase-ec.ru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Тихонова Дарья Дмитриевна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, Департамент поддержки новых бизнесов,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39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DDTikhonova@rosatom.ru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077794"/>
                  </a:ext>
                </a:extLst>
              </a:tr>
              <a:tr h="220314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ВКК, ООК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13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835177"/>
                  </a:ext>
                </a:extLst>
              </a:tr>
              <a:tr h="205919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387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036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D55DD5B954915479DD20DC18ED7613A" ma:contentTypeVersion="2" ma:contentTypeDescription="Создание документа." ma:contentTypeScope="" ma:versionID="35896244ff2499695d6875a673126926">
  <xsd:schema xmlns:xsd="http://www.w3.org/2001/XMLSchema" xmlns:xs="http://www.w3.org/2001/XMLSchema" xmlns:p="http://schemas.microsoft.com/office/2006/metadata/properties" xmlns:ns2="02a20ec4-e02e-4340-9ad2-c9c3d0464e5b" targetNamespace="http://schemas.microsoft.com/office/2006/metadata/properties" ma:root="true" ma:fieldsID="f0c4d4be0b46b9586cb6c5bb3f89cb02" ns2:_="">
    <xsd:import namespace="02a20ec4-e02e-4340-9ad2-c9c3d0464e5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20ec4-e02e-4340-9ad2-c9c3d0464e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8A3B39E-F247-4A08-9C30-5EF0B61E46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a20ec4-e02e-4340-9ad2-c9c3d0464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53637</TotalTime>
  <Words>1770</Words>
  <Application>Microsoft Office PowerPoint</Application>
  <PresentationFormat>Произвольный</PresentationFormat>
  <Paragraphs>155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 Light</vt:lpstr>
      <vt:lpstr>ヒラギノ角ゴ Pro W3</vt:lpstr>
      <vt:lpstr>Arial</vt:lpstr>
      <vt:lpstr>Rosatom</vt:lpstr>
      <vt:lpstr>Calibri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Хохлова Дарья Александровна</cp:lastModifiedBy>
  <cp:revision>3402</cp:revision>
  <cp:lastPrinted>2025-02-03T14:56:44Z</cp:lastPrinted>
  <dcterms:created xsi:type="dcterms:W3CDTF">2019-09-24T12:37:05Z</dcterms:created>
  <dcterms:modified xsi:type="dcterms:W3CDTF">2025-02-15T11:14:44Z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0x0101004D55DD5B954915479DD20DC18ED7613A</vt:lpwstr>
  </property>
</Properties>
</file>