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0"/>
  </p:notesMasterIdLst>
  <p:handoutMasterIdLst>
    <p:handoutMasterId r:id="rId11"/>
  </p:handoutMasterIdLst>
  <p:sldIdLst>
    <p:sldId id="1529" r:id="rId6"/>
    <p:sldId id="1528" r:id="rId7"/>
    <p:sldId id="1527" r:id="rId8"/>
    <p:sldId id="1530" r:id="rId9"/>
  </p:sldIdLst>
  <p:sldSz cx="9151938" cy="5148263"/>
  <p:notesSz cx="6797675" cy="9926638"/>
  <p:embeddedFontLst>
    <p:embeddedFont>
      <p:font typeface="Calibri Light" panose="020F0302020204030204" pitchFamily="34" charset="0"/>
      <p:regular r:id="rId12"/>
      <p:italic r:id="rId13"/>
    </p:embeddedFont>
    <p:embeddedFont>
      <p:font typeface="Rosatom" panose="020B0503040504020204" pitchFamily="34" charset="-52"/>
      <p:regular r:id="rId14"/>
      <p:bold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316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8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</a:t>
            </a: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ОЦЕНКИ</a:t>
            </a:r>
            <a:r>
              <a:rPr lang="en-US" altLang="en-US" sz="1051" kern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*</a:t>
            </a:r>
            <a:endParaRPr lang="ru-RU" altLang="en-US" sz="1051" kern="0" dirty="0">
              <a:solidFill>
                <a:srgbClr val="00206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ЦИФРОВОЕ РЕШЕНИЕ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157494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реализованный 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деятельности, которые выходят за рамки текущего функционала,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574131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от решения 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решения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решения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4125607"/>
            <a:ext cx="3960000" cy="216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854235"/>
            <a:ext cx="3675534" cy="5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направленный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оптимизацию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процессов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(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технологической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независимости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отрасли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инновационные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применением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информационных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технологий</a:t>
            </a:r>
            <a:r>
              <a:rPr lang="en-US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8" y="4806379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Описание критериев смотри в Приложении 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22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ЦИФРОВОЕ РЕШЕНИЕ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F35A3-22B7-DC9A-7483-E3D782F16F0D}"/>
              </a:ext>
            </a:extLst>
          </p:cNvPr>
          <p:cNvSpPr txBox="1"/>
          <p:nvPr/>
        </p:nvSpPr>
        <p:spPr>
          <a:xfrm>
            <a:off x="181128" y="530559"/>
            <a:ext cx="33147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64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 </a:t>
            </a:r>
            <a:endParaRPr lang="ru-RU" sz="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675075" y="394618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Организация: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ФИО  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30652" y="41317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27" name="Прямоугольник 26"/>
          <p:cNvSpPr/>
          <p:nvPr/>
        </p:nvSpPr>
        <p:spPr>
          <a:xfrm>
            <a:off x="6130651" y="33195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ОТ РЕШЕНИЯ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 РЕШЕНИЯ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РЕШЕНИЯ 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0698" y="4324982"/>
            <a:ext cx="3215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0" b="1" dirty="0" smtClean="0">
                <a:cs typeface="ヒラギノ角ゴ Pro W3"/>
              </a:rPr>
              <a:t>_</a:t>
            </a:r>
            <a:r>
              <a:rPr lang="en-US" sz="600" b="1" dirty="0" smtClean="0">
                <a:cs typeface="ヒラギノ角ゴ Pro W3"/>
              </a:rPr>
              <a:t>_______________________________</a:t>
            </a:r>
            <a:r>
              <a:rPr lang="ru-RU" sz="600" b="1" dirty="0" smtClean="0">
                <a:cs typeface="ヒラギノ角ゴ Pro W3"/>
              </a:rPr>
              <a:t>_______________________________________________</a:t>
            </a:r>
            <a:endParaRPr lang="ru-RU" sz="600" dirty="0">
              <a:latin typeface="Arial" panose="020B0604020202020204" pitchFamily="34" charset="0"/>
            </a:endParaRPr>
          </a:p>
          <a:p>
            <a:pPr algn="ctr" fontAlgn="t"/>
            <a:r>
              <a:rPr lang="ru-RU" sz="600" b="1" dirty="0">
                <a:cs typeface="ヒラギノ角ゴ Pro W3"/>
              </a:rPr>
              <a:t> (должность руководителя / выдвигающего )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27496" y="4721843"/>
          <a:ext cx="3096345" cy="274320"/>
        </p:xfrm>
        <a:graphic>
          <a:graphicData uri="http://schemas.openxmlformats.org/drawingml/2006/table">
            <a:tbl>
              <a:tblPr firstRow="1" bandRow="1"/>
              <a:tblGrid>
                <a:gridCol w="1126751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6959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180340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82204"/>
              </p:ext>
            </p:extLst>
          </p:nvPr>
        </p:nvGraphicFramePr>
        <p:xfrm>
          <a:off x="450706" y="485899"/>
          <a:ext cx="7807427" cy="40815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9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Эффект от решения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Имеет ли решение, подтвержденный экономический эффект (необходимо подтверждение экономического эффекта набором документов, например, финансовая модель, бизнес-план и т.п.). Экономический эффект рассчитывается в соответствии с ЕОМУ по оценке эффектов от реализации ИТ-проектов.
Решение имеет прямой эффект (согласно ЕОМУ по оценке эффектов от реализации ИТ-проектов).
Эффект от решения превышает инвестиции.
Экономический эффект от решения меньше размера инвестиций, имеются иные эффекты.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Тиражируемость решения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Имеет ли решение выраженный потенциал тиражирования внутри отрасли, за её пределами или на внешнем рынке.
Решение внедрено за пределами отрасли и (или на внешнем рынке).
Решение внедрено на уровне дивизиона (в нескольких предприятиях) / отрасли (кроссдивизиональные предприятия).
Решение внедрено в одной организации отрасли.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Инновационность решения 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Является ли внедренное решение инновационным. 
Был внедрен новый класс систем либо экстраординарное улучшение существующих характеристик.
Улучшились характеристики.
Задача была выполнена в рамках импортозамещения / без улучшения характеристик. 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9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9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отраслевых, дивизиональных, ПСР, общественно значимых и иных проектах</a:t>
                      </a: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7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Личное участие в реализации проектов</a:t>
                      </a: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marR="0" lvl="0" indent="0" algn="just" defTabSz="6864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/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endParaRPr lang="en-US" alt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7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259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19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8E8A64-FAF3-4464-BE49-2C1C7E5C2F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53674</TotalTime>
  <Words>1941</Words>
  <Application>Microsoft Office PowerPoint</Application>
  <PresentationFormat>Произвольный</PresentationFormat>
  <Paragraphs>163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 Light</vt:lpstr>
      <vt:lpstr>Arial</vt:lpstr>
      <vt:lpstr>Rosatom</vt:lpstr>
      <vt:lpstr>ヒラギノ角ゴ Pro W3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3405</cp:revision>
  <cp:lastPrinted>2025-02-03T14:56:44Z</cp:lastPrinted>
  <dcterms:created xsi:type="dcterms:W3CDTF">2019-09-24T12:37:05Z</dcterms:created>
  <dcterms:modified xsi:type="dcterms:W3CDTF">2025-02-15T11:14:56Z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