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9"/>
  </p:notesMasterIdLst>
  <p:handoutMasterIdLst>
    <p:handoutMasterId r:id="rId10"/>
  </p:handoutMasterIdLst>
  <p:sldIdLst>
    <p:sldId id="1529" r:id="rId6"/>
    <p:sldId id="1530" r:id="rId7"/>
    <p:sldId id="1531" r:id="rId8"/>
  </p:sldIdLst>
  <p:sldSz cx="9151938" cy="5148263"/>
  <p:notesSz cx="6797675" cy="9926638"/>
  <p:embeddedFontLst>
    <p:embeddedFont>
      <p:font typeface="Calibri Light" panose="020F0302020204030204" pitchFamily="34" charset="0"/>
      <p:regular r:id="rId11"/>
      <p:italic r:id="rId12"/>
    </p:embeddedFont>
    <p:embeddedFont>
      <p:font typeface="Rosatom" panose="020B0503040504020204" pitchFamily="34" charset="-52"/>
      <p:regular r:id="rId13"/>
      <p:bold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34" d="100"/>
          <a:sy n="134" d="100"/>
        </p:scale>
        <p:origin x="966" y="96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customXml" Target="../customXml/item2.xml"/><Relationship Id="rId16" Type="http://schemas.openxmlformats.org/officeDocument/2006/relationships/font" Target="fonts/font6.fntdata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font" Target="fonts/font1.fntdata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5.fntdata"/><Relationship Id="rId23" Type="http://schemas.openxmlformats.org/officeDocument/2006/relationships/theme" Target="theme/theme1.xml"/><Relationship Id="rId10" Type="http://schemas.openxmlformats.org/officeDocument/2006/relationships/handoutMaster" Target="handoutMasters/handoutMaster1.xml"/><Relationship Id="rId19" Type="http://schemas.openxmlformats.org/officeDocument/2006/relationships/font" Target="fonts/font9.fntdata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F70B7F-3432-4DBE-B821-B38A127FB2D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46745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8035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451409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7" orient="horz" pos="298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0FBF5DF-1EE4-4FCA-BFDA-7F3E37FEFDB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1"/>
            <a:ext cx="9151938" cy="62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427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sv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BD3935-24F2-4204-B113-266E6D99481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/>
        </p:blipFill>
        <p:spPr>
          <a:xfrm>
            <a:off x="8535220" y="0"/>
            <a:ext cx="616718" cy="514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4B766A-128D-4B49-8D64-2D47B99A7F84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BDECC-9D01-4477-9C41-6DEFD70D4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482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NA.Dorofeeva@ase-ec.ru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026136"/>
            <a:ext cx="3675534" cy="124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Отсутствие нарушений требований ОТ и ПБ.</a:t>
            </a: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С</a:t>
            </a:r>
            <a:r>
              <a:rPr lang="ru-RU" sz="751" dirty="0" smtClean="0">
                <a:solidFill>
                  <a:srgbClr val="002060"/>
                </a:solidFill>
              </a:rPr>
              <a:t>таж </a:t>
            </a:r>
            <a:r>
              <a:rPr lang="ru-RU" sz="751" dirty="0">
                <a:solidFill>
                  <a:srgbClr val="002060"/>
                </a:solidFill>
              </a:rPr>
              <a:t>работы в отрасли не менее 1 </a:t>
            </a:r>
            <a:r>
              <a:rPr lang="ru-RU" sz="751" dirty="0" smtClean="0">
                <a:solidFill>
                  <a:srgbClr val="002060"/>
                </a:solidFill>
              </a:rPr>
              <a:t>года.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О</a:t>
            </a:r>
            <a:r>
              <a:rPr lang="ru-RU" sz="751" dirty="0" smtClean="0">
                <a:solidFill>
                  <a:srgbClr val="002060"/>
                </a:solidFill>
              </a:rPr>
              <a:t>тсутствие </a:t>
            </a:r>
            <a:r>
              <a:rPr lang="ru-RU" sz="751" dirty="0">
                <a:solidFill>
                  <a:srgbClr val="002060"/>
                </a:solidFill>
              </a:rPr>
              <a:t>дисциплинарных взысканий за последний </a:t>
            </a:r>
            <a:r>
              <a:rPr lang="ru-RU" sz="751" dirty="0" smtClean="0">
                <a:solidFill>
                  <a:srgbClr val="002060"/>
                </a:solidFill>
              </a:rPr>
              <a:t>год.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</a:t>
            </a:r>
            <a:r>
              <a:rPr lang="ru-RU" sz="751" dirty="0" smtClean="0">
                <a:solidFill>
                  <a:srgbClr val="002060"/>
                </a:solidFill>
              </a:rPr>
              <a:t> </a:t>
            </a:r>
            <a:r>
              <a:rPr lang="ru-RU" sz="751" dirty="0">
                <a:solidFill>
                  <a:srgbClr val="002060"/>
                </a:solidFill>
              </a:rPr>
              <a:t>отношении работника не инициирована и не проводится служебная </a:t>
            </a:r>
            <a:r>
              <a:rPr lang="ru-RU" sz="751" dirty="0" smtClean="0">
                <a:solidFill>
                  <a:srgbClr val="002060"/>
                </a:solidFill>
              </a:rPr>
              <a:t>проверка.</a:t>
            </a:r>
            <a:endParaRPr lang="ru-RU" sz="751" dirty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Н</a:t>
            </a:r>
            <a:r>
              <a:rPr lang="ru-RU" sz="751" dirty="0" smtClean="0">
                <a:solidFill>
                  <a:srgbClr val="002060"/>
                </a:solidFill>
              </a:rPr>
              <a:t>аличие </a:t>
            </a:r>
            <a:r>
              <a:rPr lang="ru-RU" sz="751" dirty="0">
                <a:solidFill>
                  <a:srgbClr val="002060"/>
                </a:solidFill>
              </a:rPr>
              <a:t>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</a:t>
            </a:r>
            <a:r>
              <a:rPr lang="ru-RU" sz="751" dirty="0" smtClean="0">
                <a:solidFill>
                  <a:srgbClr val="002060"/>
                </a:solidFill>
              </a:rPr>
              <a:t>бизнесов.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Выполнение личного КПЭ не ниже 100%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744663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2432602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УПРАВЛЕНИЕ ПЕРСОНАЛОМ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444215" y="1014825"/>
            <a:ext cx="3960000" cy="21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Реализованный проект / реализованный комплекс мероприятий / инициатива, ограниченные по времени (имеющие начало и конец) и имеющие понятные измеримые цели (необходимо описать количественные и качественные результаты достижения) или результаты деятельности, которые выходят за рамки текущего функционала, подразделения, организации или дивизиона.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444215" y="2340671"/>
            <a:ext cx="3960000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Эффективность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Получение максимального результата / повышение эффективности функции «Управление персоналом» при минимальных затратах ресурсов в запланированные сроки / ранее запланированных сроков.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Новизна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сделан впервые либо получен выдающийся результат по сравнению с другими аналогичными проектами, ранее не награждался на уровне отрасли.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Масштабность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af-ZA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Значимость и влияние достижения / инициативы / проекта на организацию, дивизион, отрасль.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444215" y="3982937"/>
            <a:ext cx="39600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Tx/>
              <a:buAutoNum type="arabicPeriod"/>
            </a:pP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Тиражируемость</a:t>
            </a:r>
            <a:r>
              <a:rPr lang="en-US" altLang="ru-RU" sz="700" b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af-ZA" sz="70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Возможность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применения подходов и инструментов достижения / инициативы / проекта на другие процессы, организации, дивизионы, функции и т.п</a:t>
            </a:r>
            <a:r>
              <a:rPr lang="af-ZA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2711565"/>
            <a:ext cx="3675534" cy="1478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Принимают участие команды составе до 3-х человек. 
В номинацию подаются проекты в области управления персоналом, имеющие измеримые результаты для организации / дивизиона / отрасли. Лидерство и инициатива по реализации проекта должны исходить от работников кадровых служб.
К участию допускаются междивизиональные и межфункциональные команды. 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случае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межфункционального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проекта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допускается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более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одного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представителя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другой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функции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внесшего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существенный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уровне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других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участников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вклад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
</a:t>
            </a:r>
            <a:r>
              <a:rPr lang="en-US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Программе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признания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принимают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работники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Госкорпорации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«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Росатом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»,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директора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персоналу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дивизионов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новых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партнерских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бизнесов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внедивизиональных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организаций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218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4047114" y="390316"/>
            <a:ext cx="1800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172433" y="125859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УПРАВЛЕНИЕ ПЕРСОНАЛОМ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263418" y="1193783"/>
            <a:ext cx="2909788" cy="801242"/>
            <a:chOff x="48990" y="1001969"/>
            <a:chExt cx="2067694" cy="569361"/>
          </a:xfrm>
        </p:grpSpPr>
        <p:sp>
          <p:nvSpPr>
            <p:cNvPr id="49" name="NomineePhoto_1" descr="NomineePhoto_1"/>
            <p:cNvSpPr/>
            <p:nvPr/>
          </p:nvSpPr>
          <p:spPr>
            <a:xfrm>
              <a:off x="182156" y="1001969"/>
              <a:ext cx="432581" cy="432581"/>
            </a:xfrm>
            <a:prstGeom prst="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48990" y="1399917"/>
              <a:ext cx="698912" cy="1692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pPr algn="ctr"/>
              <a:r>
                <a:rPr lang="en-US" sz="47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</a:t>
              </a:r>
              <a:endParaRPr lang="ru-RU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NomineePhoto_2" descr="NomineePhoto_2"/>
            <p:cNvSpPr/>
            <p:nvPr/>
          </p:nvSpPr>
          <p:spPr>
            <a:xfrm>
              <a:off x="849965" y="1001969"/>
              <a:ext cx="432581" cy="432581"/>
            </a:xfrm>
            <a:prstGeom prst="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719173" y="1402053"/>
              <a:ext cx="694165" cy="164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pPr algn="ctr"/>
              <a:r>
                <a:rPr lang="en-US" sz="47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</a:t>
              </a:r>
              <a:endParaRPr lang="ru-RU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NomineePhoto_3" descr="NomineePhoto_3"/>
            <p:cNvSpPr/>
            <p:nvPr/>
          </p:nvSpPr>
          <p:spPr>
            <a:xfrm>
              <a:off x="1544179" y="1001969"/>
              <a:ext cx="432581" cy="432581"/>
            </a:xfrm>
            <a:prstGeom prst="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1404254" y="1402053"/>
              <a:ext cx="71243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pPr algn="ctr"/>
              <a:r>
                <a:rPr lang="en-US" sz="47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</a:t>
              </a:r>
              <a:endParaRPr lang="ru-RU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51" name="Прямая соединительная линия 50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697" y="826709"/>
            <a:ext cx="8070893" cy="919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3841" y="971262"/>
            <a:ext cx="0" cy="40324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Группа 11"/>
          <p:cNvGrpSpPr/>
          <p:nvPr/>
        </p:nvGrpSpPr>
        <p:grpSpPr>
          <a:xfrm>
            <a:off x="87500" y="2430420"/>
            <a:ext cx="3371414" cy="175771"/>
            <a:chOff x="87500" y="2430420"/>
            <a:chExt cx="3371414" cy="175771"/>
          </a:xfrm>
        </p:grpSpPr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3C240A76-AFB9-4AAE-92F5-277751412EEF}"/>
                </a:ext>
              </a:extLst>
            </p:cNvPr>
            <p:cNvSpPr txBox="1"/>
            <p:nvPr/>
          </p:nvSpPr>
          <p:spPr>
            <a:xfrm>
              <a:off x="87500" y="2432970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01919B4D-D985-481F-8D42-0478C0C0988C}"/>
                </a:ext>
              </a:extLst>
            </p:cNvPr>
            <p:cNvSpPr txBox="1"/>
            <p:nvPr/>
          </p:nvSpPr>
          <p:spPr>
            <a:xfrm>
              <a:off x="960942" y="2430420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C977A469-F140-404A-B649-2941C536022C}"/>
                </a:ext>
              </a:extLst>
            </p:cNvPr>
            <p:cNvSpPr txBox="1"/>
            <p:nvPr/>
          </p:nvSpPr>
          <p:spPr>
            <a:xfrm>
              <a:off x="1735188" y="2436914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F2ECE47E-FC06-48BE-BC0B-6260BFF7A3D8}"/>
                </a:ext>
              </a:extLst>
            </p:cNvPr>
            <p:cNvSpPr txBox="1"/>
            <p:nvPr/>
          </p:nvSpPr>
          <p:spPr>
            <a:xfrm>
              <a:off x="2737671" y="2435183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87500" y="2685796"/>
            <a:ext cx="3371414" cy="174785"/>
            <a:chOff x="87500" y="2638409"/>
            <a:chExt cx="3371414" cy="174785"/>
          </a:xfrm>
        </p:grpSpPr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17881734-0675-4A98-8CF7-37E25AFE92B5}"/>
                </a:ext>
              </a:extLst>
            </p:cNvPr>
            <p:cNvSpPr txBox="1"/>
            <p:nvPr/>
          </p:nvSpPr>
          <p:spPr>
            <a:xfrm>
              <a:off x="87500" y="2640556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D18D029C-6274-45CA-AC02-85C8DFDFF67A}"/>
                </a:ext>
              </a:extLst>
            </p:cNvPr>
            <p:cNvSpPr txBox="1"/>
            <p:nvPr/>
          </p:nvSpPr>
          <p:spPr>
            <a:xfrm>
              <a:off x="960942" y="2638409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791C1A97-6524-410A-B43F-F78A52D34DAE}"/>
                </a:ext>
              </a:extLst>
            </p:cNvPr>
            <p:cNvSpPr txBox="1"/>
            <p:nvPr/>
          </p:nvSpPr>
          <p:spPr>
            <a:xfrm>
              <a:off x="1735188" y="2643917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EDB37450-D6BD-4400-8B7D-214A8921D801}"/>
                </a:ext>
              </a:extLst>
            </p:cNvPr>
            <p:cNvSpPr txBox="1"/>
            <p:nvPr/>
          </p:nvSpPr>
          <p:spPr>
            <a:xfrm>
              <a:off x="2737671" y="2641405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87500" y="2940186"/>
            <a:ext cx="3371414" cy="173799"/>
            <a:chOff x="87500" y="2846398"/>
            <a:chExt cx="3371414" cy="173799"/>
          </a:xfrm>
        </p:grpSpPr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30A84426-5441-4168-95AB-072BA4741FE2}"/>
                </a:ext>
              </a:extLst>
            </p:cNvPr>
            <p:cNvSpPr txBox="1"/>
            <p:nvPr/>
          </p:nvSpPr>
          <p:spPr>
            <a:xfrm>
              <a:off x="87500" y="2848142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2930FA7D-2234-4F71-A48C-C1C7E10768C0}"/>
                </a:ext>
              </a:extLst>
            </p:cNvPr>
            <p:cNvSpPr txBox="1"/>
            <p:nvPr/>
          </p:nvSpPr>
          <p:spPr>
            <a:xfrm>
              <a:off x="960942" y="2846398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59003C8D-5942-4229-B484-9EA2C2ED150A}"/>
                </a:ext>
              </a:extLst>
            </p:cNvPr>
            <p:cNvSpPr txBox="1"/>
            <p:nvPr/>
          </p:nvSpPr>
          <p:spPr>
            <a:xfrm>
              <a:off x="1735188" y="2850920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0AF23C15-2EE0-4FF0-8489-B00F30469EEF}"/>
                </a:ext>
              </a:extLst>
            </p:cNvPr>
            <p:cNvSpPr txBox="1"/>
            <p:nvPr/>
          </p:nvSpPr>
          <p:spPr>
            <a:xfrm>
              <a:off x="2737671" y="2847627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17" name="Таблица 16"/>
          <p:cNvGraphicFramePr>
            <a:graphicFrameLocks noGrp="1"/>
          </p:cNvGraphicFramePr>
          <p:nvPr>
            <p:extLst/>
          </p:nvPr>
        </p:nvGraphicFramePr>
        <p:xfrm>
          <a:off x="170140" y="2319243"/>
          <a:ext cx="3096344" cy="18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1171949799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878352938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184213289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1594601074"/>
                    </a:ext>
                  </a:extLst>
                </a:gridCol>
              </a:tblGrid>
              <a:tr h="162095">
                <a:tc>
                  <a:txBody>
                    <a:bodyPr/>
                    <a:lstStyle/>
                    <a:p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ФИО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Организации</a:t>
                      </a:r>
                      <a:endParaRPr lang="ru-RU" sz="6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Должность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 noProof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Д.р</a:t>
                      </a:r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9445281"/>
                  </a:ext>
                </a:extLst>
              </a:tr>
            </a:tbl>
          </a:graphicData>
        </a:graphic>
      </p:graphicFrame>
      <p:sp>
        <p:nvSpPr>
          <p:cNvPr id="137" name="TextBox 136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err="1" smtClean="0">
                <a:solidFill>
                  <a:srgbClr val="002060"/>
                </a:solidFill>
              </a:rPr>
              <a:t>•   новые продукты для российского и международных рынков;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достижение глобального лидерства в ряде передовых технологий;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повышение доли на международных рынках;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снижение себестоимости продукции и сроков протекания процессов;</a:t>
            </a:r>
            <a:r>
              <a:t/>
            </a:r>
            <a:br/>
            <a:endParaRPr/>
          </a:p>
        </p:txBody>
      </p:sp>
      <p:sp>
        <p:nvSpPr>
          <p:cNvPr id="138" name="Прямоугольник 137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82840" y="453089"/>
            <a:ext cx="3817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75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Название команды: 150 знаков с пробелами 150 знаков с пробелами 150 знаков с пробелами 150 знаков с пробелами 150 знаков с пробелами 150 знаков с пробелами 150 знаков с</a:t>
            </a:r>
          </a:p>
          <a:p>
            <a:pPr>
              <a:lnSpc>
                <a:spcPct val="80000"/>
              </a:lnSpc>
            </a:pPr>
            <a:endParaRPr lang="en-US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89836" y="838187"/>
            <a:ext cx="2474565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64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510689" y="826709"/>
          <a:ext cx="2488835" cy="175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883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4455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55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ДОСТИЖЕНИЯ </a:t>
                      </a:r>
                      <a:r>
                        <a:rPr lang="ru-RU" sz="55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НОМИНАНТА</a:t>
                      </a:r>
                      <a:endParaRPr lang="ru-RU" altLang="ru-RU" sz="55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165" name="TextBox 164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1066705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66" name="Прямоугольник 165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1062231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53228" y="2160696"/>
            <a:ext cx="2549530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НОВИЗНА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8" name="Прямоугольник 167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418222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6000099" y="2160696"/>
            <a:ext cx="2464302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МАСШТАБНОСТЬ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0" name="Прямоугольник 169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418222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52342" y="3606281"/>
            <a:ext cx="2556608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550" b="1" dirty="0" smtClean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ТИРАЖИРУЕМОСТЬ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2" name="Прямоугольник 171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868822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39FD2CC7-2562-424A-8D4E-68AC91DCC639}"/>
              </a:ext>
            </a:extLst>
          </p:cNvPr>
          <p:cNvSpPr txBox="1"/>
          <p:nvPr/>
        </p:nvSpPr>
        <p:spPr>
          <a:xfrm>
            <a:off x="6016129" y="3607390"/>
            <a:ext cx="2398451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 lang="en-US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" name="Прямоугольник 173">
            <a:extLst>
              <a:ext uri="{FF2B5EF4-FFF2-40B4-BE49-F238E27FC236}">
                <a16:creationId xmlns:a16="http://schemas.microsoft.com/office/drawing/2014/main" id="{A4D16AD3-1629-4334-873B-E23FC59D08F7}"/>
              </a:ext>
            </a:extLst>
          </p:cNvPr>
          <p:cNvSpPr/>
          <p:nvPr/>
        </p:nvSpPr>
        <p:spPr>
          <a:xfrm>
            <a:off x="6028741" y="3868146"/>
            <a:ext cx="2486935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4" name="Таблица 43"/>
          <p:cNvGraphicFramePr>
            <a:graphicFrameLocks noGrp="1"/>
          </p:cNvGraphicFramePr>
          <p:nvPr>
            <p:extLst/>
          </p:nvPr>
        </p:nvGraphicFramePr>
        <p:xfrm>
          <a:off x="-64605" y="4872710"/>
          <a:ext cx="3536402" cy="243840"/>
        </p:xfrm>
        <a:graphic>
          <a:graphicData uri="http://schemas.openxmlformats.org/drawingml/2006/table">
            <a:tbl>
              <a:tblPr firstRow="1" bandRow="1"/>
              <a:tblGrid>
                <a:gridCol w="1683242">
                  <a:extLst>
                    <a:ext uri="{9D8B030D-6E8A-4147-A177-3AD203B41FA5}">
                      <a16:colId xmlns:a16="http://schemas.microsoft.com/office/drawing/2014/main" val="3414083949"/>
                    </a:ext>
                  </a:extLst>
                </a:gridCol>
                <a:gridCol w="674360">
                  <a:extLst>
                    <a:ext uri="{9D8B030D-6E8A-4147-A177-3AD203B41FA5}">
                      <a16:colId xmlns:a16="http://schemas.microsoft.com/office/drawing/2014/main" val="2829314996"/>
                    </a:ext>
                  </a:extLst>
                </a:gridCol>
                <a:gridCol w="1178800">
                  <a:extLst>
                    <a:ext uri="{9D8B030D-6E8A-4147-A177-3AD203B41FA5}">
                      <a16:colId xmlns:a16="http://schemas.microsoft.com/office/drawing/2014/main" val="29552516"/>
                    </a:ext>
                  </a:extLst>
                </a:gridCol>
              </a:tblGrid>
              <a:tr h="194144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___________________________________________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 (должность </a:t>
                      </a: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руководителя</a:t>
                      </a:r>
                      <a:r>
                        <a:rPr lang="ru-RU" sz="500" b="1" i="0" u="none" strike="noStrike" kern="1200" baseline="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 </a:t>
                      </a:r>
                      <a:r>
                        <a:rPr lang="ru-RU" sz="500" b="1" i="0" u="none" strike="noStrike" kern="1200" baseline="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/ выдвигающего </a:t>
                      </a: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) 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39730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6800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726711"/>
          <a:ext cx="8321578" cy="363190"/>
        </p:xfrm>
        <a:graphic>
          <a:graphicData uri="http://schemas.openxmlformats.org/drawingml/2006/table">
            <a:tbl>
              <a:tblPr/>
              <a:tblGrid>
                <a:gridCol w="148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7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319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41" y="82485"/>
            <a:ext cx="488248" cy="4905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646" y="4983937"/>
            <a:ext cx="7315329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76" b="0" i="1" u="none" strike="noStrike" kern="1200" cap="none" spc="0" normalizeH="0" baseline="0" noProof="0" dirty="0">
                <a:ln>
                  <a:noFill/>
                </a:ln>
                <a:solidFill>
                  <a:srgbClr val="77B150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kumimoji="0" lang="ru-RU" altLang="ru-RU" sz="676" b="0" i="1" u="none" strike="noStrike" kern="1200" cap="none" spc="0" normalizeH="0" baseline="0" noProof="0" dirty="0">
              <a:ln>
                <a:noFill/>
              </a:ln>
              <a:solidFill>
                <a:srgbClr val="77B150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38" y="1041388"/>
            <a:ext cx="8132364" cy="22680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40" y="639736"/>
            <a:ext cx="6951986" cy="14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8919" y="207061"/>
            <a:ext cx="4479138" cy="248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en-US" sz="1730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Программы признания</a:t>
            </a:r>
            <a:endParaRPr kumimoji="0" lang="ru-RU" altLang="en-US" sz="173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1164815"/>
          <a:ext cx="8321576" cy="3831319"/>
        </p:xfrm>
        <a:graphic>
          <a:graphicData uri="http://schemas.openxmlformats.org/drawingml/2006/table">
            <a:tbl>
              <a:tblPr/>
              <a:tblGrid>
                <a:gridCol w="14830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35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комплекс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Дирекция по ядерному оружейному комплексу,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AIgKryukov@aem-group.ru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Отдел по координации корпоративных отношений, 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3919 76 90 00, доб.9933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08, доб.218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3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блок, 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 Юлия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Проектный офис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работе с вовлеченностью и внутренними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коммуникациями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партнеров по управлению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790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управления изменениями корпоративной культуры,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Группа управления по работе с персоналом, Арктическая дирекция,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Драч Александра Бесикиевна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культуре и развитию бренда работодателя,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«РИР»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+7 495 357 00 14, доб. 6500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AlBDrach@rusatom-utilities.ru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Зарубежная генерация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Морозова Елена Андреевна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организации корпоративных мероприятий, Группа комплектования и развития персонала, АО «РЭИН»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+7 916 969 12 26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ElenaAndMorozova@rosatom.ru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0653055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Скворцова Елена Александровна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внутренним коммуникациям и корпоративной культуре, ООО «Росатом Логистика»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+7 968 848 51 05</a:t>
                      </a:r>
                    </a:p>
                    <a:p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EASkvortsova@rosatom.ru	</a:t>
                      </a:r>
                      <a:endParaRPr lang="ru-RU" sz="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Чижикова Елизавета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внутренним коммуникациям,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+7 495 198 01 23 доб. 4020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E.chizhikova@umatex.ru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Соснина Наталья Юрьевна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Управления развития персонала и корпоративной культуры,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«Атомэнергопроект»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+7 831 421 79 00,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63544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n.sosnina@ase-ec.ru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Тихонова Дарья Дмитриевна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Департамент поддержки новых бизнесов,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DDTikhonova@rosatom.ru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5077794"/>
                  </a:ext>
                </a:extLst>
              </a:tr>
              <a:tr h="220314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ВКК, ООК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13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683517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3873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8899842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4D55DD5B954915479DD20DC18ED7613A" ma:contentTypeVersion="2" ma:contentTypeDescription="Создание документа." ma:contentTypeScope="" ma:versionID="35896244ff2499695d6875a673126926">
  <xsd:schema xmlns:xsd="http://www.w3.org/2001/XMLSchema" xmlns:xs="http://www.w3.org/2001/XMLSchema" xmlns:p="http://schemas.microsoft.com/office/2006/metadata/properties" xmlns:ns2="02a20ec4-e02e-4340-9ad2-c9c3d0464e5b" targetNamespace="http://schemas.microsoft.com/office/2006/metadata/properties" ma:root="true" ma:fieldsID="f0c4d4be0b46b9586cb6c5bb3f89cb02" ns2:_="">
    <xsd:import namespace="02a20ec4-e02e-4340-9ad2-c9c3d0464e5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a20ec4-e02e-4340-9ad2-c9c3d0464e5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Общий доступ с использованием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Совместно с подробностями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E222636-BF8E-4DFD-B462-0FFB93E21CB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a20ec4-e02e-4340-9ad2-c9c3d0464e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48C1843-6DAE-4BDE-BCA7-BF311A91C570}">
  <ds:schemaRefs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53637</TotalTime>
  <Words>1888</Words>
  <Application>Microsoft Office PowerPoint</Application>
  <PresentationFormat>Произвольный</PresentationFormat>
  <Paragraphs>155</Paragraphs>
  <Slides>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10" baseType="lpstr">
      <vt:lpstr>Calibri Light</vt:lpstr>
      <vt:lpstr>ヒラギノ角ゴ Pro W3</vt:lpstr>
      <vt:lpstr>Arial</vt:lpstr>
      <vt:lpstr>Rosatom</vt:lpstr>
      <vt:lpstr>Calibri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Хохлова Дарья Александровна</cp:lastModifiedBy>
  <cp:revision>3403</cp:revision>
  <cp:lastPrinted>2025-02-03T14:56:44Z</cp:lastPrinted>
  <dcterms:created xsi:type="dcterms:W3CDTF">2019-09-24T12:37:05Z</dcterms:created>
  <dcterms:modified xsi:type="dcterms:W3CDTF">2025-02-15T11:14:27Z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0x0101004D55DD5B954915479DD20DC18ED7613A</vt:lpwstr>
  </property>
</Properties>
</file>