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0"/>
  </p:notesMasterIdLst>
  <p:handoutMasterIdLst>
    <p:handoutMasterId r:id="rId11"/>
  </p:handoutMasterIdLst>
  <p:sldIdLst>
    <p:sldId id="1529" r:id="rId6"/>
    <p:sldId id="1528" r:id="rId7"/>
    <p:sldId id="1527" r:id="rId8"/>
    <p:sldId id="1530" r:id="rId9"/>
  </p:sldIdLst>
  <p:sldSz cx="9151938" cy="5148263"/>
  <p:notesSz cx="6797675" cy="9926638"/>
  <p:embeddedFontLst>
    <p:embeddedFont>
      <p:font typeface="Calibri Light" panose="020F0302020204030204" pitchFamily="34" charset="0"/>
      <p:regular r:id="rId12"/>
      <p:italic r:id="rId13"/>
    </p:embeddedFont>
    <p:embeddedFont>
      <p:font typeface="Rosatom" panose="020B0503040504020204" pitchFamily="34" charset="-52"/>
      <p:regular r:id="rId14"/>
      <p:bold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</a:t>
            </a:r>
            <a:r>
              <a:rPr lang="ru-RU" sz="751" dirty="0" smtClean="0">
                <a:solidFill>
                  <a:srgbClr val="002060"/>
                </a:solidFill>
              </a:rPr>
              <a:t>%</a:t>
            </a:r>
            <a:r>
              <a:rPr lang="en-US" sz="751" smtClean="0">
                <a:solidFill>
                  <a:srgbClr val="002060"/>
                </a:solidFill>
              </a:rPr>
              <a:t>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</a:t>
            </a: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ОЦЕНКИ</a:t>
            </a:r>
            <a:r>
              <a:rPr lang="en-US" altLang="en-US" sz="1051" kern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*</a:t>
            </a:r>
            <a:endParaRPr lang="ru-RU" altLang="en-US" sz="1051" kern="0" dirty="0">
              <a:solidFill>
                <a:srgbClr val="00206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БЕЗОПАСНОСТЬ АТОМНОЙ ЭНЕРГЕТИКИ И ПРОМЫШЛЕННОСТИ, ОХРАНА ТРУДА И ОХРАНА ОКРУЖАЮЩЕЙ СРЕДЫ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157494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 проект / инициатива или реализованный комплекс мероприятий, ограниченные по времени (имеющие начало и конец) и имеющие понятные измеримые цели, отражающие положительный и устойчивый тренд в показателях безопасности, результаты решения конкретных проблем и насколько актуально их тиражирование на другие организации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574131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в текущей деятельности по функциональному направлению (Производственный)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 инициатив улучшения в областях безопасности (Проектный)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в профессиональной деятельности (Профессиональный)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4125607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ПСР, общественно значимых и иных проектах (за исключением проектов, указанных в критерии 2) 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70863" y="4806379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Описание критериев смотри в Приложении 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646139"/>
            <a:ext cx="36755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номинации могут принимать участие заместители главных инженеров (технических директоров), руководители и специалисты управлений, отделов, служб, лабораторий и инспекционных структур, а также главные инспекторы организаций и УК дивизионов, которые выдвигаются по одному из трех ее функциональных направлений:</a:t>
            </a:r>
          </a:p>
          <a:p>
            <a:pPr marL="357188" indent="-90488" algn="just">
              <a:buFont typeface="Arial" panose="020B0604020202020204" pitchFamily="34" charset="0"/>
              <a:buChar char="•"/>
            </a:pPr>
            <a:r>
              <a:rPr lang="ru-RU" sz="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Внутренний / Инспекционный контроль безопасности и качества для безопасности (ВКБК);
Ядерная, радиационная безопасность и охрана окружающей среды (ЯРБ и ООС);
Охрана труда и промышленная безопасность (ОТ и ПБ).</a:t>
            </a:r>
          </a:p>
          <a:p>
            <a:pPr marL="171610" indent="-171610" algn="just">
              <a:buFont typeface="+mj-lt"/>
              <a:buAutoNum type="arabicPeriod"/>
            </a:pPr>
            <a:r>
              <a:rPr lang="ru-RU" sz="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руководителей, которые могут принимать участие в номинации по одному из приведенных функциональных направлений, ограничивается максимально допустимой численностью подчиненных им работников в этом направлении в количестве не более 7 работников.
В Программе признания не принимают участие работники Госкорпорации «Росатом» в контуре функциональной деятельности и ответственности которых были допущены: 
события, классифицированные как аварии, происшествия и инциденты, связанные с нарушениями ядерной, радиационной, промышленной, пожарной и экологической безопасностью с остановкой производства на объектах организации и / или нанесением материального ущерба юридическим и физическим лицам, определенного российским законодательством;</a:t>
            </a:r>
          </a:p>
          <a:p>
            <a:pPr marL="357188" indent="-92075" algn="just">
              <a:buFont typeface="Arial" panose="020B0604020202020204" pitchFamily="34" charset="0"/>
              <a:buChar char="•"/>
            </a:pPr>
            <a:r>
              <a:rPr lang="ru-RU" sz="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облучение персонала свыше установленных пределов;
несчастный случай с тяжелым или смертельным исходом, включая подрядчиков (для номинантов от УК дивизионов: не единичные суммарно допущенные несчастные случаи с тяжелыми последствиями и смертельным исходом, включая подрядчиков); 
аварийный сброс и выброс радиоактивных и химических веществ (для номинантов от УК дивизионов: не единичные суммарно допущенные аварийные сбросы и выбросы радиоактивных и химических веществ).</a:t>
            </a:r>
            <a:endParaRPr lang="ru-RU" sz="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224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БЕЗОПАСНОСТЬ АТОМНОЙ ЭНЕРГЕТИКИ И ПРОМЫШЛЕННОСТИ, ОХРАНА ТРУДА И ОХРАНА ОКРУЖАЮЩЕЙ СРЕДЫ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В ТЕКУЩЕЙ ДЕЯТЕЛЬНОСТИ ПО ФУНКЦИОНАЛЬНОМУ НАПРАВЛЕНИЮ (ПРОИЗВОДСТВЕННЫЙ)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 ИНИЦИАТИВ УЛУЧШЕНИЯ В ОБЛАСТЯХ БЕЗОПАСНОСТИ (ПРОЕКТНЫЙ)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В ПРОФЕССИОНАЛЬНОЙ ДЕЯТЕЛЬНОСТИ (ПРОФЕССИОНАЛЬНЫЙ)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ПСР, ОБЩЕСТВЕННО ЗНАЧИМЫХ И ИНЫХ ПРОЕКТАХ (ЗА ИСКЛЮЧЕНИЕМ ПРОЕКТОВ, УКАЗАННЫХ В КРИТЕРИИ 2)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082204"/>
              </p:ext>
            </p:extLst>
          </p:nvPr>
        </p:nvGraphicFramePr>
        <p:xfrm>
          <a:off x="450706" y="485899"/>
          <a:ext cx="7807427" cy="44607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Эффективность в текущей деятельности по функциональному направлению (Производственный)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критерии рассматриваются и оцениваются конкретные результаты функциональной деятельности по основным показателям обеспечения безопасности через динамику их улучшения:
достигнутый уровень снижения или исключение нарушений, отклонений и инцидентов по функциональному направлению в области обеспечения безопасности; 
уровень выполнения установленных показателей и наличие устойчивости / положительной динамики по этим показателям в сравнении с их значениями за предыдущий трехгодовой период;
достигнутый уровень в решении конкретных ключевых задач по направлениям функциональной деятельности, позволивший добиться максимальных успехов и внесший определенный вклад в общий результат в масштабе организации, дивизиона или отрасли.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Реализация проектов и инициатив улучшения в областях безопасности (Проектный)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критерии рассматриваются и оцениваются результаты успешно внедренных и принесших в текущем году измеримый результат проектов (личных / в составе команды проекта) или инициатив улучшения в области обеспечения безопасности, направленных на повышение безопасности и развитие культуры безопасности с полученной оценкой эффективности от их реализации, в том числе по разработке регламентирующих методических документов, стандартов организаций и других нормативных правовых и локальных нормативных документов, применение цифровых IT-технологий, а также применение новых форм и методов практической деятельности, способствующих безопасности при выполнении производственных и бизнес-задач.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в профессиональной деятельности (Профессиональный)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критерии рассматриваются и оцениваются произошедшие изменения в развитии профессиональных компетенций, совершенствовании уровня профессионального мастерства, повышении квалификации, награды, дипломы, победы в конкурсах, полученные сертификаты, работа в секциях научно-технических советов, выступления на отраслевых семинарах, публикации статей и интервью в научных изданиях и СМИ, наставничество).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9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Участие в отраслевых, дивизиональных, ПСР, общественно значимых и иных проектах (за исключением проектов, указанных в критерии 2) 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критерии рассматриваются и оцениваются результаты успешно внедренных и принесших в текущем году измеримый результат при личном участии в  общественно значимых и иных отраслевых, дивизиональных проектах, в том числе в развитии производственной системы Росатома (ПСР), цифровых IT-технологий, а также применение новых форм и методов практической деятельности, направленных на выполнение производственных и бизнес-задач, включая безусловное выполнение международных обязательств, в особенно в сложившихся условиях работы.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marR="0" lvl="0" indent="0" algn="just" defTabSz="6864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/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259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5732398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0C8EF4E-70D4-4EA0-BE25-7BBC1F6601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53685</TotalTime>
  <Words>2428</Words>
  <Application>Microsoft Office PowerPoint</Application>
  <PresentationFormat>Произвольный</PresentationFormat>
  <Paragraphs>166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Calibri Light</vt:lpstr>
      <vt:lpstr>Arial</vt:lpstr>
      <vt:lpstr>Rosatom</vt:lpstr>
      <vt:lpstr>Calibri</vt:lpstr>
      <vt:lpstr>ヒラギノ角ゴ Pro W3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3406</cp:revision>
  <cp:lastPrinted>2025-02-03T14:56:44Z</cp:lastPrinted>
  <dcterms:created xsi:type="dcterms:W3CDTF">2019-09-24T12:37:05Z</dcterms:created>
  <dcterms:modified xsi:type="dcterms:W3CDTF">2025-02-15T11:12:59Z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